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handoutMasterIdLst>
    <p:handoutMasterId r:id="rId36"/>
  </p:handoutMasterIdLst>
  <p:sldIdLst>
    <p:sldId id="326" r:id="rId5"/>
    <p:sldId id="256" r:id="rId6"/>
    <p:sldId id="325" r:id="rId7"/>
    <p:sldId id="263" r:id="rId8"/>
    <p:sldId id="261" r:id="rId9"/>
    <p:sldId id="270" r:id="rId10"/>
    <p:sldId id="308" r:id="rId11"/>
    <p:sldId id="272" r:id="rId12"/>
    <p:sldId id="285" r:id="rId13"/>
    <p:sldId id="291" r:id="rId14"/>
    <p:sldId id="292" r:id="rId15"/>
    <p:sldId id="286" r:id="rId16"/>
    <p:sldId id="287" r:id="rId17"/>
    <p:sldId id="293" r:id="rId18"/>
    <p:sldId id="306" r:id="rId19"/>
    <p:sldId id="331" r:id="rId20"/>
    <p:sldId id="295" r:id="rId21"/>
    <p:sldId id="327" r:id="rId22"/>
    <p:sldId id="332" r:id="rId23"/>
    <p:sldId id="307" r:id="rId24"/>
    <p:sldId id="328" r:id="rId25"/>
    <p:sldId id="329" r:id="rId26"/>
    <p:sldId id="330" r:id="rId27"/>
    <p:sldId id="310" r:id="rId28"/>
    <p:sldId id="305" r:id="rId29"/>
    <p:sldId id="313" r:id="rId30"/>
    <p:sldId id="311" r:id="rId31"/>
    <p:sldId id="317" r:id="rId32"/>
    <p:sldId id="318" r:id="rId33"/>
    <p:sldId id="31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051DF0A-7C3F-4D35-82E2-88738B19120E}">
          <p14:sldIdLst/>
        </p14:section>
        <p14:section name="Tittle" id="{24A3B155-2DB3-42D8-A1E2-E6FC95CE52A1}">
          <p14:sldIdLst>
            <p14:sldId id="326"/>
            <p14:sldId id="256"/>
            <p14:sldId id="325"/>
          </p14:sldIdLst>
        </p14:section>
        <p14:section name="Index" id="{F908BFAF-4908-4050-9512-FCD3D3C2C326}">
          <p14:sldIdLst>
            <p14:sldId id="263"/>
          </p14:sldIdLst>
        </p14:section>
        <p14:section name="Introduction" id="{5649C692-1217-4DFA-98DB-B5D8AB97C5F0}">
          <p14:sldIdLst>
            <p14:sldId id="261"/>
            <p14:sldId id="270"/>
          </p14:sldIdLst>
        </p14:section>
        <p14:section name="Components" id="{D0A27913-AEE8-48F3-BDD2-AEACEAADB0C9}">
          <p14:sldIdLst>
            <p14:sldId id="308"/>
            <p14:sldId id="272"/>
            <p14:sldId id="285"/>
            <p14:sldId id="291"/>
            <p14:sldId id="292"/>
            <p14:sldId id="286"/>
            <p14:sldId id="287"/>
            <p14:sldId id="293"/>
          </p14:sldIdLst>
        </p14:section>
        <p14:section name="Circuit Diagram" id="{D6234A20-B15B-490D-A958-5FD733E91164}">
          <p14:sldIdLst>
            <p14:sldId id="306"/>
            <p14:sldId id="331"/>
            <p14:sldId id="295"/>
            <p14:sldId id="327"/>
            <p14:sldId id="332"/>
          </p14:sldIdLst>
        </p14:section>
        <p14:section name="Working" id="{EFDC67C9-6AF9-4C4F-B469-D5A294301B1C}">
          <p14:sldIdLst>
            <p14:sldId id="307"/>
            <p14:sldId id="328"/>
            <p14:sldId id="329"/>
            <p14:sldId id="330"/>
          </p14:sldIdLst>
        </p14:section>
        <p14:section name="Advantage" id="{3A2C8285-956A-4394-AEFA-B90C28A80324}">
          <p14:sldIdLst>
            <p14:sldId id="310"/>
            <p14:sldId id="305"/>
          </p14:sldIdLst>
        </p14:section>
        <p14:section name="Applications" id="{B113213A-FA82-497B-B933-FBE4B2655A81}">
          <p14:sldIdLst>
            <p14:sldId id="313"/>
            <p14:sldId id="311"/>
          </p14:sldIdLst>
        </p14:section>
        <p14:section name="Resources" id="{615B8E8F-EDCD-4CD4-8C84-8BDC4766053A}">
          <p14:sldIdLst>
            <p14:sldId id="317"/>
            <p14:sldId id="318"/>
          </p14:sldIdLst>
        </p14:section>
        <p14:section name="Thank you" id="{7289E417-886D-4743-9737-B8DE23B79DE6}">
          <p14:sldIdLst>
            <p14:sldId id="31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nashree Parate" initials="VP" lastIdx="1" clrIdx="0">
    <p:extLst>
      <p:ext uri="{19B8F6BF-5375-455C-9EA6-DF929625EA0E}">
        <p15:presenceInfo xmlns:p15="http://schemas.microsoft.com/office/powerpoint/2012/main" userId="9bd554170d75e0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4660"/>
  </p:normalViewPr>
  <p:slideViewPr>
    <p:cSldViewPr snapToGrid="0" showGuides="1">
      <p:cViewPr varScale="1">
        <p:scale>
          <a:sx n="67" d="100"/>
          <a:sy n="67" d="100"/>
        </p:scale>
        <p:origin x="604" y="56"/>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11/9/2022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11/9/2022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2</a:t>
            </a:fld>
            <a:endParaRPr lang="en-US"/>
          </a:p>
        </p:txBody>
      </p:sp>
    </p:spTree>
    <p:extLst>
      <p:ext uri="{BB962C8B-B14F-4D97-AF65-F5344CB8AC3E}">
        <p14:creationId xmlns:p14="http://schemas.microsoft.com/office/powerpoint/2010/main" val="240615026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11/9/2022</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402B9795-92DC-40DC-A1CA-9A4B349D7824}" type="datetimeFigureOut">
              <a:rPr lang="en-US"/>
              <a:t>11/9/2022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11/9/2022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11/9/2022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11/9/2022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11/9/2022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11/9/2022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11/9/2022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11/9/2022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11/9/2022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11/9/2022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11/9/2022</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Transmission_line" TargetMode="External"/><Relationship Id="rId3" Type="http://schemas.openxmlformats.org/officeDocument/2006/relationships/hyperlink" Target="https://en.wikipedia.org/wiki/Terminal_(electronics)" TargetMode="External"/><Relationship Id="rId7" Type="http://schemas.openxmlformats.org/officeDocument/2006/relationships/hyperlink" Target="https://en.wikipedia.org/wiki/Biasing" TargetMode="External"/><Relationship Id="rId2" Type="http://schemas.openxmlformats.org/officeDocument/2006/relationships/hyperlink" Target="https://en.wikipedia.org/wiki/Passivity_(engineering)" TargetMode="External"/><Relationship Id="rId1" Type="http://schemas.openxmlformats.org/officeDocument/2006/relationships/slideLayout" Target="../slideLayouts/slideLayout9.xml"/><Relationship Id="rId6" Type="http://schemas.openxmlformats.org/officeDocument/2006/relationships/hyperlink" Target="https://en.wikipedia.org/wiki/Voltage_divider" TargetMode="External"/><Relationship Id="rId11" Type="http://schemas.openxmlformats.org/officeDocument/2006/relationships/image" Target="../media/image6.jpg"/><Relationship Id="rId5" Type="http://schemas.openxmlformats.org/officeDocument/2006/relationships/hyperlink" Target="https://en.wikipedia.org/wiki/Electrical_resistance" TargetMode="External"/><Relationship Id="rId10" Type="http://schemas.openxmlformats.org/officeDocument/2006/relationships/hyperlink" Target="https://en.wikipedia.org/wiki/Electric_generator" TargetMode="External"/><Relationship Id="rId4" Type="http://schemas.openxmlformats.org/officeDocument/2006/relationships/hyperlink" Target="https://en.wikipedia.org/wiki/Electronic_component" TargetMode="External"/><Relationship Id="rId9" Type="http://schemas.openxmlformats.org/officeDocument/2006/relationships/hyperlink" Target="https://en.wikipedia.org/wiki/Watt"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Electrode" TargetMode="External"/><Relationship Id="rId3" Type="http://schemas.openxmlformats.org/officeDocument/2006/relationships/hyperlink" Target="https://en.wikipedia.org/wiki/Electronic_component" TargetMode="External"/><Relationship Id="rId7" Type="http://schemas.openxmlformats.org/officeDocument/2006/relationships/hyperlink" Target="https://en.wikipedia.org/wiki/Vacuum_tube" TargetMode="External"/><Relationship Id="rId2" Type="http://schemas.openxmlformats.org/officeDocument/2006/relationships/hyperlink" Target="https://en.wikipedia.org/wiki/Terminal_(electronics)" TargetMode="External"/><Relationship Id="rId1" Type="http://schemas.openxmlformats.org/officeDocument/2006/relationships/slideLayout" Target="../slideLayouts/slideLayout9.xml"/><Relationship Id="rId6" Type="http://schemas.openxmlformats.org/officeDocument/2006/relationships/hyperlink" Target="https://en.wikipedia.org/wiki/Electrical_resistance_and_conductance" TargetMode="External"/><Relationship Id="rId11" Type="http://schemas.openxmlformats.org/officeDocument/2006/relationships/image" Target="../media/image7.png"/><Relationship Id="rId5" Type="http://schemas.openxmlformats.org/officeDocument/2006/relationships/hyperlink" Target="https://en.wikipedia.org/wiki/Electrical_conductance" TargetMode="External"/><Relationship Id="rId10" Type="http://schemas.openxmlformats.org/officeDocument/2006/relationships/hyperlink" Target="https://en.wikipedia.org/wiki/Plate_electrode" TargetMode="External"/><Relationship Id="rId4" Type="http://schemas.openxmlformats.org/officeDocument/2006/relationships/hyperlink" Target="https://en.wikipedia.org/wiki/Electric_current" TargetMode="External"/><Relationship Id="rId9" Type="http://schemas.openxmlformats.org/officeDocument/2006/relationships/hyperlink" Target="https://en.wikipedia.org/wiki/Cathod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Electrochemical_cell" TargetMode="External"/><Relationship Id="rId7" Type="http://schemas.openxmlformats.org/officeDocument/2006/relationships/image" Target="../media/image8.png"/><Relationship Id="rId2" Type="http://schemas.openxmlformats.org/officeDocument/2006/relationships/hyperlink" Target="https://en.wikipedia.org/wiki/Electric_power" TargetMode="External"/><Relationship Id="rId1" Type="http://schemas.openxmlformats.org/officeDocument/2006/relationships/slideLayout" Target="../slideLayouts/slideLayout9.xml"/><Relationship Id="rId6" Type="http://schemas.openxmlformats.org/officeDocument/2006/relationships/hyperlink" Target="https://en.wikipedia.org/wiki/Anode" TargetMode="External"/><Relationship Id="rId5" Type="http://schemas.openxmlformats.org/officeDocument/2006/relationships/hyperlink" Target="https://en.wikipedia.org/wiki/Cathode" TargetMode="External"/><Relationship Id="rId4" Type="http://schemas.openxmlformats.org/officeDocument/2006/relationships/hyperlink" Target="https://en.wikipedia.org/wiki/Electricit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28.xml"/><Relationship Id="rId2" Type="http://schemas.openxmlformats.org/officeDocument/2006/relationships/slide" Target="slide5.xml"/><Relationship Id="rId1" Type="http://schemas.openxmlformats.org/officeDocument/2006/relationships/slideLayout" Target="../slideLayouts/slideLayout7.xml"/><Relationship Id="rId6" Type="http://schemas.openxmlformats.org/officeDocument/2006/relationships/slide" Target="slide26.xml"/><Relationship Id="rId5" Type="http://schemas.openxmlformats.org/officeDocument/2006/relationships/slide" Target="slide20.xml"/><Relationship Id="rId4" Type="http://schemas.openxmlformats.org/officeDocument/2006/relationships/slide" Target="slide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CMOS" TargetMode="External"/><Relationship Id="rId3" Type="http://schemas.openxmlformats.org/officeDocument/2006/relationships/hyperlink" Target="https://en.wikipedia.org/wiki/Timer" TargetMode="External"/><Relationship Id="rId7" Type="http://schemas.openxmlformats.org/officeDocument/2006/relationships/hyperlink" Target="https://en.wikipedia.org/wiki/Bipolar_junction_transistor" TargetMode="External"/><Relationship Id="rId2" Type="http://schemas.openxmlformats.org/officeDocument/2006/relationships/hyperlink" Target="https://en.wikipedia.org/wiki/Integrated_circuit" TargetMode="External"/><Relationship Id="rId1" Type="http://schemas.openxmlformats.org/officeDocument/2006/relationships/slideLayout" Target="../slideLayouts/slideLayout9.xml"/><Relationship Id="rId6" Type="http://schemas.openxmlformats.org/officeDocument/2006/relationships/hyperlink" Target="https://en.wikipedia.org/wiki/555_timer_IC#558_quad_timer" TargetMode="External"/><Relationship Id="rId5" Type="http://schemas.openxmlformats.org/officeDocument/2006/relationships/hyperlink" Target="https://en.wikipedia.org/wiki/555_timer_IC#556_dual_timer" TargetMode="External"/><Relationship Id="rId4" Type="http://schemas.openxmlformats.org/officeDocument/2006/relationships/hyperlink" Target="https://en.wikipedia.org/wiki/Electronic_oscillator" TargetMode="External"/><Relationship Id="rId9"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C51B8-ED32-7D9C-715F-1EF39021B243}"/>
              </a:ext>
            </a:extLst>
          </p:cNvPr>
          <p:cNvSpPr>
            <a:spLocks noGrp="1"/>
          </p:cNvSpPr>
          <p:nvPr>
            <p:ph type="title"/>
          </p:nvPr>
        </p:nvSpPr>
        <p:spPr/>
        <p:txBody>
          <a:bodyPr>
            <a:normAutofit/>
          </a:bodyPr>
          <a:lstStyle/>
          <a:p>
            <a:pPr algn="ctr"/>
            <a:r>
              <a:rPr lang="en-IN" sz="4400" dirty="0"/>
              <a:t>IIIT NAGPUR</a:t>
            </a:r>
          </a:p>
        </p:txBody>
      </p:sp>
      <p:pic>
        <p:nvPicPr>
          <p:cNvPr id="4" name="Picture 3">
            <a:extLst>
              <a:ext uri="{FF2B5EF4-FFF2-40B4-BE49-F238E27FC236}">
                <a16:creationId xmlns:a16="http://schemas.microsoft.com/office/drawing/2014/main" id="{090FEF84-39A0-5EDA-07A0-DEFFE7E72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086" y="1567542"/>
            <a:ext cx="10363771" cy="5127171"/>
          </a:xfrm>
          <a:prstGeom prst="rect">
            <a:avLst/>
          </a:prstGeom>
        </p:spPr>
      </p:pic>
    </p:spTree>
    <p:extLst>
      <p:ext uri="{BB962C8B-B14F-4D97-AF65-F5344CB8AC3E}">
        <p14:creationId xmlns:p14="http://schemas.microsoft.com/office/powerpoint/2010/main" val="306301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18BE2-E9D1-9710-733C-B3ED3CDA9DA6}"/>
              </a:ext>
            </a:extLst>
          </p:cNvPr>
          <p:cNvSpPr>
            <a:spLocks noGrp="1"/>
          </p:cNvSpPr>
          <p:nvPr>
            <p:ph type="title"/>
          </p:nvPr>
        </p:nvSpPr>
        <p:spPr/>
        <p:txBody>
          <a:bodyPr>
            <a:normAutofit/>
          </a:bodyPr>
          <a:lstStyle/>
          <a:p>
            <a:pPr algn="ctr"/>
            <a:r>
              <a:rPr lang="en-IN" sz="4400" dirty="0"/>
              <a:t>IC CIRCUIT DIAGRAM</a:t>
            </a:r>
          </a:p>
        </p:txBody>
      </p:sp>
      <p:pic>
        <p:nvPicPr>
          <p:cNvPr id="5" name="Content Placeholder 4">
            <a:extLst>
              <a:ext uri="{FF2B5EF4-FFF2-40B4-BE49-F238E27FC236}">
                <a16:creationId xmlns:a16="http://schemas.microsoft.com/office/drawing/2014/main" id="{C5ECA0BE-06FE-DE80-7E00-9DE311D8CD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9479" y="1823357"/>
            <a:ext cx="9733042" cy="4613711"/>
          </a:xfrm>
        </p:spPr>
      </p:pic>
    </p:spTree>
    <p:extLst>
      <p:ext uri="{BB962C8B-B14F-4D97-AF65-F5344CB8AC3E}">
        <p14:creationId xmlns:p14="http://schemas.microsoft.com/office/powerpoint/2010/main" val="74363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8867E-A808-E737-D015-E410D6B46A96}"/>
              </a:ext>
            </a:extLst>
          </p:cNvPr>
          <p:cNvSpPr>
            <a:spLocks noGrp="1"/>
          </p:cNvSpPr>
          <p:nvPr>
            <p:ph type="title"/>
          </p:nvPr>
        </p:nvSpPr>
        <p:spPr/>
        <p:txBody>
          <a:bodyPr>
            <a:normAutofit/>
          </a:bodyPr>
          <a:lstStyle/>
          <a:p>
            <a:pPr algn="ctr"/>
            <a:r>
              <a:rPr lang="en-IN" sz="4400" dirty="0"/>
              <a:t>PINS DESCRIPTION</a:t>
            </a:r>
          </a:p>
        </p:txBody>
      </p:sp>
      <p:sp>
        <p:nvSpPr>
          <p:cNvPr id="3" name="Content Placeholder 2">
            <a:extLst>
              <a:ext uri="{FF2B5EF4-FFF2-40B4-BE49-F238E27FC236}">
                <a16:creationId xmlns:a16="http://schemas.microsoft.com/office/drawing/2014/main" id="{6225E193-C78A-A1CD-2272-D5E46D60A45B}"/>
              </a:ext>
            </a:extLst>
          </p:cNvPr>
          <p:cNvSpPr>
            <a:spLocks noGrp="1"/>
          </p:cNvSpPr>
          <p:nvPr>
            <p:ph idx="1"/>
          </p:nvPr>
        </p:nvSpPr>
        <p:spPr>
          <a:xfrm>
            <a:off x="1104899" y="1600199"/>
            <a:ext cx="10270672" cy="4882243"/>
          </a:xfrm>
        </p:spPr>
        <p:txBody>
          <a:bodyPr>
            <a:normAutofit fontScale="40000" lnSpcReduction="20000"/>
          </a:bodyPr>
          <a:lstStyle/>
          <a:p>
            <a:pPr algn="just">
              <a:buClr>
                <a:schemeClr val="accent4"/>
              </a:buClr>
              <a:buFont typeface="Wingdings" panose="05000000000000000000" pitchFamily="2" charset="2"/>
              <a:buChar char="q"/>
            </a:pPr>
            <a:r>
              <a:rPr lang="en-US" sz="4300" b="1" i="0" dirty="0">
                <a:solidFill>
                  <a:srgbClr val="222222"/>
                </a:solidFill>
                <a:effectLst/>
                <a:latin typeface="Roboto" panose="020B0604020202020204" pitchFamily="2" charset="0"/>
              </a:rPr>
              <a:t>GND Pin :</a:t>
            </a:r>
            <a:r>
              <a:rPr lang="en-US" sz="4300" b="0" i="0" dirty="0">
                <a:solidFill>
                  <a:srgbClr val="222222"/>
                </a:solidFill>
                <a:effectLst/>
                <a:latin typeface="Roboto" panose="020B0604020202020204" pitchFamily="2" charset="0"/>
              </a:rPr>
              <a:t>Pin-1 is a ground pin which is used to supply a zero voltage to the IC.</a:t>
            </a:r>
          </a:p>
          <a:p>
            <a:pPr algn="just">
              <a:buClr>
                <a:schemeClr val="accent4"/>
              </a:buClr>
              <a:buFont typeface="Wingdings" panose="05000000000000000000" pitchFamily="2" charset="2"/>
              <a:buChar char="q"/>
            </a:pPr>
            <a:r>
              <a:rPr lang="en-US" sz="4300" b="1" i="0" dirty="0">
                <a:solidFill>
                  <a:srgbClr val="222222"/>
                </a:solidFill>
                <a:effectLst/>
                <a:latin typeface="Roboto" panose="020B0604020202020204" pitchFamily="2" charset="0"/>
              </a:rPr>
              <a:t>Trigger Pin :</a:t>
            </a:r>
            <a:r>
              <a:rPr lang="en-US" sz="4300" dirty="0">
                <a:solidFill>
                  <a:srgbClr val="222222"/>
                </a:solidFill>
                <a:latin typeface="Roboto" panose="020B0604020202020204" pitchFamily="2" charset="0"/>
              </a:rPr>
              <a:t> </a:t>
            </a:r>
            <a:r>
              <a:rPr lang="en-US" sz="4300" b="0" i="0" dirty="0">
                <a:solidFill>
                  <a:srgbClr val="222222"/>
                </a:solidFill>
                <a:effectLst/>
                <a:latin typeface="Roboto" panose="020B0604020202020204" pitchFamily="2" charset="0"/>
              </a:rPr>
              <a:t>Pin-2 is a trigger pin which is used to convert the FF from set to RST (reset). The output of the timer depends on the amplitude of the external trigger pulse that is applied to the trigger pin.</a:t>
            </a:r>
          </a:p>
          <a:p>
            <a:pPr algn="just">
              <a:buClr>
                <a:schemeClr val="accent4"/>
              </a:buClr>
              <a:buFont typeface="Wingdings" panose="05000000000000000000" pitchFamily="2" charset="2"/>
              <a:buChar char="q"/>
            </a:pPr>
            <a:r>
              <a:rPr lang="en-US" sz="4300" b="1" i="0" dirty="0">
                <a:solidFill>
                  <a:srgbClr val="222222"/>
                </a:solidFill>
                <a:effectLst/>
                <a:latin typeface="Roboto" panose="020B0604020202020204" pitchFamily="2" charset="0"/>
              </a:rPr>
              <a:t>Output Pin :</a:t>
            </a:r>
            <a:r>
              <a:rPr lang="en-US" sz="4300" b="0" i="0" dirty="0">
                <a:solidFill>
                  <a:srgbClr val="222222"/>
                </a:solidFill>
                <a:effectLst/>
                <a:latin typeface="Roboto" panose="020B0604020202020204" pitchFamily="2" charset="0"/>
              </a:rPr>
              <a:t>Pin-3 is an output pin.</a:t>
            </a:r>
          </a:p>
          <a:p>
            <a:pPr algn="just">
              <a:buClr>
                <a:schemeClr val="accent4"/>
              </a:buClr>
              <a:buFont typeface="Wingdings" panose="05000000000000000000" pitchFamily="2" charset="2"/>
              <a:buChar char="q"/>
            </a:pPr>
            <a:r>
              <a:rPr lang="en-US" sz="4300" b="1" i="0" dirty="0">
                <a:solidFill>
                  <a:srgbClr val="222222"/>
                </a:solidFill>
                <a:effectLst/>
                <a:latin typeface="Roboto" panose="020B0604020202020204" pitchFamily="2" charset="0"/>
              </a:rPr>
              <a:t>Reset Pin :</a:t>
            </a:r>
            <a:r>
              <a:rPr lang="en-US" sz="4300" b="0" i="0" dirty="0">
                <a:solidFill>
                  <a:srgbClr val="222222"/>
                </a:solidFill>
                <a:effectLst/>
                <a:latin typeface="Roboto" panose="020B0604020202020204" pitchFamily="2" charset="0"/>
              </a:rPr>
              <a:t>Pin-4 is a RST pin. When the negative pulse is applied to this pin to disable or reset, and false triggering can be neglected by connecting to VCC.</a:t>
            </a:r>
          </a:p>
          <a:p>
            <a:pPr algn="just">
              <a:buClr>
                <a:schemeClr val="accent4"/>
              </a:buClr>
              <a:buFont typeface="Wingdings" panose="05000000000000000000" pitchFamily="2" charset="2"/>
              <a:buChar char="q"/>
            </a:pPr>
            <a:r>
              <a:rPr lang="en-US" sz="4300" b="1" i="0" dirty="0">
                <a:solidFill>
                  <a:srgbClr val="222222"/>
                </a:solidFill>
                <a:effectLst/>
                <a:latin typeface="Roboto" panose="020B0604020202020204" pitchFamily="2" charset="0"/>
              </a:rPr>
              <a:t>Control Voltage Pin :</a:t>
            </a:r>
            <a:r>
              <a:rPr lang="en-US" sz="4300" b="0" i="0" dirty="0">
                <a:solidFill>
                  <a:srgbClr val="222222"/>
                </a:solidFill>
                <a:effectLst/>
                <a:latin typeface="Roboto" panose="020B0604020202020204" pitchFamily="2" charset="0"/>
              </a:rPr>
              <a:t>Pin-5 is the control voltage pin used to control the pulse width of the output waveform and also the levels of threshold and trigger. When an external voltage is applied to this pin , then the output waveform will be modulated</a:t>
            </a:r>
          </a:p>
          <a:p>
            <a:pPr algn="just">
              <a:buClr>
                <a:schemeClr val="accent4"/>
              </a:buClr>
              <a:buFont typeface="Wingdings" panose="05000000000000000000" pitchFamily="2" charset="2"/>
              <a:buChar char="q"/>
            </a:pPr>
            <a:r>
              <a:rPr lang="en-US" sz="4300" b="1" i="0" dirty="0">
                <a:solidFill>
                  <a:srgbClr val="222222"/>
                </a:solidFill>
                <a:effectLst/>
                <a:latin typeface="Roboto" panose="020B0604020202020204" pitchFamily="2" charset="0"/>
              </a:rPr>
              <a:t>Threshold Pin :</a:t>
            </a:r>
            <a:r>
              <a:rPr lang="en-US" sz="4300" b="0" i="0" dirty="0">
                <a:solidFill>
                  <a:srgbClr val="222222"/>
                </a:solidFill>
                <a:effectLst/>
                <a:latin typeface="Roboto" panose="020B0604020202020204" pitchFamily="2" charset="0"/>
              </a:rPr>
              <a:t>Pin-6 is the threshold pin, when the voltage is applied to threshold pin, then it contrasts with a reference voltage. The set state of the FF can be depends on the amplitude of this pin.</a:t>
            </a:r>
          </a:p>
          <a:p>
            <a:pPr algn="just">
              <a:buClr>
                <a:schemeClr val="accent4"/>
              </a:buClr>
              <a:buFont typeface="Wingdings" panose="05000000000000000000" pitchFamily="2" charset="2"/>
              <a:buChar char="q"/>
            </a:pPr>
            <a:r>
              <a:rPr lang="en-US" sz="4300" b="1" i="0" dirty="0">
                <a:solidFill>
                  <a:srgbClr val="222222"/>
                </a:solidFill>
                <a:effectLst/>
                <a:latin typeface="Roboto" panose="020B0604020202020204" pitchFamily="2" charset="0"/>
              </a:rPr>
              <a:t>Discharge Pin :</a:t>
            </a:r>
            <a:r>
              <a:rPr lang="en-US" sz="4300" b="0" i="0" dirty="0">
                <a:solidFill>
                  <a:srgbClr val="222222"/>
                </a:solidFill>
                <a:effectLst/>
                <a:latin typeface="Roboto" panose="020B0604020202020204" pitchFamily="2" charset="0"/>
              </a:rPr>
              <a:t>Pin-7 is the discharge pin, when the output of the open collector discharges a capacitor between the intervals, then it toggles the output from high to low.</a:t>
            </a:r>
          </a:p>
          <a:p>
            <a:pPr algn="just">
              <a:buClr>
                <a:schemeClr val="accent4"/>
              </a:buClr>
              <a:buFont typeface="Wingdings" panose="05000000000000000000" pitchFamily="2" charset="2"/>
              <a:buChar char="q"/>
            </a:pPr>
            <a:r>
              <a:rPr lang="en-US" sz="4300" b="1" i="0" dirty="0">
                <a:solidFill>
                  <a:srgbClr val="222222"/>
                </a:solidFill>
                <a:effectLst/>
                <a:latin typeface="Roboto" panose="020B0604020202020204" pitchFamily="2" charset="0"/>
              </a:rPr>
              <a:t>Supply Terminal :</a:t>
            </a:r>
            <a:r>
              <a:rPr lang="en-US" sz="4300" b="0" i="0" dirty="0">
                <a:solidFill>
                  <a:srgbClr val="222222"/>
                </a:solidFill>
                <a:effectLst/>
                <a:latin typeface="Roboto" panose="020B0604020202020204" pitchFamily="2" charset="0"/>
              </a:rPr>
              <a:t>Pin-8 is the voltage supply pin which is used to supply the voltage to the IC with respect to the ground terminal.</a:t>
            </a:r>
          </a:p>
          <a:p>
            <a:endParaRPr lang="en-IN" dirty="0"/>
          </a:p>
        </p:txBody>
      </p:sp>
    </p:spTree>
    <p:extLst>
      <p:ext uri="{BB962C8B-B14F-4D97-AF65-F5344CB8AC3E}">
        <p14:creationId xmlns:p14="http://schemas.microsoft.com/office/powerpoint/2010/main" val="176695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7BDC7-3F0F-3E09-1F54-D50EEBC7770E}"/>
              </a:ext>
            </a:extLst>
          </p:cNvPr>
          <p:cNvSpPr>
            <a:spLocks noGrp="1"/>
          </p:cNvSpPr>
          <p:nvPr>
            <p:ph type="title"/>
          </p:nvPr>
        </p:nvSpPr>
        <p:spPr/>
        <p:txBody>
          <a:bodyPr>
            <a:normAutofit/>
          </a:bodyPr>
          <a:lstStyle/>
          <a:p>
            <a:pPr algn="ctr"/>
            <a:r>
              <a:rPr lang="en-IN" sz="4400" dirty="0"/>
              <a:t>RESISTOR</a:t>
            </a:r>
          </a:p>
        </p:txBody>
      </p:sp>
      <p:sp>
        <p:nvSpPr>
          <p:cNvPr id="3" name="Text Placeholder 2">
            <a:extLst>
              <a:ext uri="{FF2B5EF4-FFF2-40B4-BE49-F238E27FC236}">
                <a16:creationId xmlns:a16="http://schemas.microsoft.com/office/drawing/2014/main" id="{680E0A61-1481-683A-CDE3-11D5510E9F53}"/>
              </a:ext>
            </a:extLst>
          </p:cNvPr>
          <p:cNvSpPr>
            <a:spLocks noGrp="1"/>
          </p:cNvSpPr>
          <p:nvPr>
            <p:ph type="body" sz="half" idx="2"/>
          </p:nvPr>
        </p:nvSpPr>
        <p:spPr>
          <a:xfrm>
            <a:off x="1104899" y="1600200"/>
            <a:ext cx="5203371" cy="4523014"/>
          </a:xfrm>
        </p:spPr>
        <p:txBody>
          <a:bodyPr>
            <a:normAutofit fontScale="92500"/>
          </a:bodyPr>
          <a:lstStyle/>
          <a:p>
            <a:pPr marL="285750" indent="-285750">
              <a:buFont typeface="Wingdings" panose="05000000000000000000" pitchFamily="2" charset="2"/>
              <a:buChar char="Ø"/>
            </a:pPr>
            <a:r>
              <a:rPr lang="en-US" b="0" i="0" dirty="0">
                <a:solidFill>
                  <a:srgbClr val="202122"/>
                </a:solidFill>
                <a:effectLst/>
                <a:latin typeface="Arial" panose="020B0604020202020204" pitchFamily="34" charset="0"/>
              </a:rPr>
              <a:t>A </a:t>
            </a:r>
            <a:r>
              <a:rPr lang="en-US" b="1" i="0" dirty="0">
                <a:solidFill>
                  <a:srgbClr val="202122"/>
                </a:solidFill>
                <a:effectLst/>
                <a:latin typeface="Arial" panose="020B0604020202020204" pitchFamily="34" charset="0"/>
              </a:rPr>
              <a:t>resistor</a:t>
            </a:r>
            <a:r>
              <a:rPr lang="en-US" b="0" i="0" dirty="0">
                <a:solidFill>
                  <a:srgbClr val="202122"/>
                </a:solidFill>
                <a:effectLst/>
                <a:latin typeface="Arial" panose="020B0604020202020204" pitchFamily="34" charset="0"/>
              </a:rPr>
              <a:t> is a </a:t>
            </a:r>
            <a:r>
              <a:rPr lang="en-US" b="0" i="0" u="none" strike="noStrike" dirty="0">
                <a:solidFill>
                  <a:srgbClr val="0645AD"/>
                </a:solidFill>
                <a:effectLst/>
                <a:latin typeface="Arial" panose="020B0604020202020204" pitchFamily="34" charset="0"/>
                <a:hlinkClick r:id="rId2" tooltip="Passivity (engineering)"/>
              </a:rPr>
              <a:t>passive</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3" tooltip="Terminal (electronics)"/>
              </a:rPr>
              <a:t>two-terminal</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4" tooltip="Electronic component"/>
              </a:rPr>
              <a:t>electrical component</a:t>
            </a:r>
            <a:r>
              <a:rPr lang="en-US" b="0" i="0" dirty="0">
                <a:solidFill>
                  <a:srgbClr val="202122"/>
                </a:solidFill>
                <a:effectLst/>
                <a:latin typeface="Arial" panose="020B0604020202020204" pitchFamily="34" charset="0"/>
              </a:rPr>
              <a:t> that implements </a:t>
            </a:r>
            <a:r>
              <a:rPr lang="en-US" b="0" i="0" u="none" strike="noStrike" dirty="0">
                <a:solidFill>
                  <a:srgbClr val="0645AD"/>
                </a:solidFill>
                <a:effectLst/>
                <a:latin typeface="Arial" panose="020B0604020202020204" pitchFamily="34" charset="0"/>
                <a:hlinkClick r:id="rId5" tooltip="Electrical resistance"/>
              </a:rPr>
              <a:t>electrical resistance</a:t>
            </a:r>
            <a:r>
              <a:rPr lang="en-US" b="0" i="0" dirty="0">
                <a:solidFill>
                  <a:srgbClr val="202122"/>
                </a:solidFill>
                <a:effectLst/>
                <a:latin typeface="Arial" panose="020B0604020202020204" pitchFamily="34" charset="0"/>
              </a:rPr>
              <a:t> as a circuit element. In electronic circuits, resistors are used to reduce current flow, adjust signal levels, to </a:t>
            </a:r>
            <a:r>
              <a:rPr lang="en-US" b="0" i="0" u="none" strike="noStrike" dirty="0">
                <a:solidFill>
                  <a:srgbClr val="0645AD"/>
                </a:solidFill>
                <a:effectLst/>
                <a:latin typeface="Arial" panose="020B0604020202020204" pitchFamily="34" charset="0"/>
                <a:hlinkClick r:id="rId6" tooltip="Voltage divider"/>
              </a:rPr>
              <a:t>divide voltages</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7" tooltip="Biasing"/>
              </a:rPr>
              <a:t>bias</a:t>
            </a:r>
            <a:r>
              <a:rPr lang="en-US" b="0" i="0" dirty="0">
                <a:solidFill>
                  <a:srgbClr val="202122"/>
                </a:solidFill>
                <a:effectLst/>
                <a:latin typeface="Arial" panose="020B0604020202020204" pitchFamily="34" charset="0"/>
              </a:rPr>
              <a:t> active elements, and terminate </a:t>
            </a:r>
            <a:r>
              <a:rPr lang="en-US" b="0" i="0" u="none" strike="noStrike" dirty="0">
                <a:solidFill>
                  <a:srgbClr val="0645AD"/>
                </a:solidFill>
                <a:effectLst/>
                <a:latin typeface="Arial" panose="020B0604020202020204" pitchFamily="34" charset="0"/>
                <a:hlinkClick r:id="rId8" tooltip="Transmission line"/>
              </a:rPr>
              <a:t>transmission lines</a:t>
            </a:r>
            <a:r>
              <a:rPr lang="en-US" b="0" i="0" dirty="0">
                <a:solidFill>
                  <a:srgbClr val="202122"/>
                </a:solidFill>
                <a:effectLst/>
                <a:latin typeface="Arial" panose="020B0604020202020204" pitchFamily="34" charset="0"/>
              </a:rPr>
              <a:t>, among other uses. </a:t>
            </a:r>
          </a:p>
          <a:p>
            <a:pPr marL="285750" indent="-285750">
              <a:buFont typeface="Wingdings" panose="05000000000000000000" pitchFamily="2" charset="2"/>
              <a:buChar char="Ø"/>
            </a:pPr>
            <a:r>
              <a:rPr lang="en-US" b="0" i="0" dirty="0">
                <a:solidFill>
                  <a:srgbClr val="202122"/>
                </a:solidFill>
                <a:effectLst/>
                <a:latin typeface="Arial" panose="020B0604020202020204" pitchFamily="34" charset="0"/>
              </a:rPr>
              <a:t>High-power resistors that can dissipate many </a:t>
            </a:r>
            <a:r>
              <a:rPr lang="en-US" b="0" i="0" u="none" strike="noStrike" dirty="0">
                <a:solidFill>
                  <a:srgbClr val="0645AD"/>
                </a:solidFill>
                <a:effectLst/>
                <a:latin typeface="Arial" panose="020B0604020202020204" pitchFamily="34" charset="0"/>
                <a:hlinkClick r:id="rId9" tooltip="Watt"/>
              </a:rPr>
              <a:t>watts</a:t>
            </a:r>
            <a:r>
              <a:rPr lang="en-US" b="0" i="0" dirty="0">
                <a:solidFill>
                  <a:srgbClr val="202122"/>
                </a:solidFill>
                <a:effectLst/>
                <a:latin typeface="Arial" panose="020B0604020202020204" pitchFamily="34" charset="0"/>
              </a:rPr>
              <a:t> of electrical power as heat may be used as part of motor controls, in power distribution systems, or as test loads for </a:t>
            </a:r>
            <a:r>
              <a:rPr lang="en-US" b="0" i="0" u="none" strike="noStrike" dirty="0">
                <a:solidFill>
                  <a:srgbClr val="0645AD"/>
                </a:solidFill>
                <a:effectLst/>
                <a:latin typeface="Arial" panose="020B0604020202020204" pitchFamily="34" charset="0"/>
                <a:hlinkClick r:id="rId10" tooltip="Electric generator"/>
              </a:rPr>
              <a:t>generators</a:t>
            </a:r>
            <a:r>
              <a:rPr lang="en-US" b="0" i="0" dirty="0">
                <a:solidFill>
                  <a:srgbClr val="202122"/>
                </a:solidFill>
                <a:effectLst/>
                <a:latin typeface="Arial" panose="020B0604020202020204" pitchFamily="34" charset="0"/>
              </a:rPr>
              <a:t>. </a:t>
            </a:r>
          </a:p>
          <a:p>
            <a:pPr marL="285750" indent="-285750">
              <a:buFont typeface="Wingdings" panose="05000000000000000000" pitchFamily="2" charset="2"/>
              <a:buChar char="Ø"/>
            </a:pPr>
            <a:r>
              <a:rPr lang="en-US" b="0" i="0" dirty="0">
                <a:solidFill>
                  <a:srgbClr val="202122"/>
                </a:solidFill>
                <a:effectLst/>
                <a:latin typeface="Arial" panose="020B0604020202020204" pitchFamily="34" charset="0"/>
              </a:rPr>
              <a:t>Fixed resistors have resistances that only change slightly with temperature, time or operating voltage. Variable resistors can be used to adjust circuit elements (such as a volume control or a lamp dimmer), or as sensing devices for heat, light, humidity, force, or chemical activity.</a:t>
            </a:r>
            <a:endParaRPr lang="en-IN" dirty="0"/>
          </a:p>
        </p:txBody>
      </p:sp>
      <p:pic>
        <p:nvPicPr>
          <p:cNvPr id="6" name="Content Placeholder 5">
            <a:extLst>
              <a:ext uri="{FF2B5EF4-FFF2-40B4-BE49-F238E27FC236}">
                <a16:creationId xmlns:a16="http://schemas.microsoft.com/office/drawing/2014/main" id="{E7482997-FEBF-B02C-AB85-5A1C983BA4E3}"/>
              </a:ext>
            </a:extLst>
          </p:cNvPr>
          <p:cNvPicPr>
            <a:picLocks noGrp="1" noChangeAspect="1"/>
          </p:cNvPicPr>
          <p:nvPr>
            <p:ph idx="1"/>
          </p:nvPr>
        </p:nvPicPr>
        <p:blipFill>
          <a:blip r:embed="rId11">
            <a:extLst>
              <a:ext uri="{28A0092B-C50C-407E-A947-70E740481C1C}">
                <a14:useLocalDpi xmlns:a14="http://schemas.microsoft.com/office/drawing/2010/main" val="0"/>
              </a:ext>
            </a:extLst>
          </a:blip>
          <a:stretch>
            <a:fillRect/>
          </a:stretch>
        </p:blipFill>
        <p:spPr>
          <a:xfrm>
            <a:off x="6475011" y="1921329"/>
            <a:ext cx="5396933" cy="3668485"/>
          </a:xfrm>
        </p:spPr>
      </p:pic>
    </p:spTree>
    <p:extLst>
      <p:ext uri="{BB962C8B-B14F-4D97-AF65-F5344CB8AC3E}">
        <p14:creationId xmlns:p14="http://schemas.microsoft.com/office/powerpoint/2010/main" val="30971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D8C3A-B22F-C008-7752-59D48A221F8C}"/>
              </a:ext>
            </a:extLst>
          </p:cNvPr>
          <p:cNvSpPr>
            <a:spLocks noGrp="1"/>
          </p:cNvSpPr>
          <p:nvPr>
            <p:ph type="title"/>
          </p:nvPr>
        </p:nvSpPr>
        <p:spPr/>
        <p:txBody>
          <a:bodyPr>
            <a:normAutofit/>
          </a:bodyPr>
          <a:lstStyle/>
          <a:p>
            <a:pPr algn="ctr"/>
            <a:r>
              <a:rPr lang="en-IN" sz="4400" dirty="0"/>
              <a:t>DIODE</a:t>
            </a:r>
          </a:p>
        </p:txBody>
      </p:sp>
      <p:sp>
        <p:nvSpPr>
          <p:cNvPr id="3" name="Text Placeholder 2">
            <a:extLst>
              <a:ext uri="{FF2B5EF4-FFF2-40B4-BE49-F238E27FC236}">
                <a16:creationId xmlns:a16="http://schemas.microsoft.com/office/drawing/2014/main" id="{E3C8D582-046A-C0FE-F42E-2324DE313AC3}"/>
              </a:ext>
            </a:extLst>
          </p:cNvPr>
          <p:cNvSpPr>
            <a:spLocks noGrp="1"/>
          </p:cNvSpPr>
          <p:nvPr>
            <p:ph type="body" sz="half" idx="2"/>
          </p:nvPr>
        </p:nvSpPr>
        <p:spPr>
          <a:xfrm>
            <a:off x="1104899" y="1572986"/>
            <a:ext cx="5731330" cy="4495800"/>
          </a:xfrm>
        </p:spPr>
        <p:txBody>
          <a:bodyPr/>
          <a:lstStyle/>
          <a:p>
            <a:pPr marL="285750" indent="-285750" algn="l">
              <a:buClr>
                <a:srgbClr val="92D050"/>
              </a:buClr>
              <a:buFont typeface="Wingdings" panose="05000000000000000000" pitchFamily="2" charset="2"/>
              <a:buChar char="Ø"/>
            </a:pPr>
            <a:r>
              <a:rPr lang="en-US" sz="2000" b="0" i="0" dirty="0">
                <a:solidFill>
                  <a:srgbClr val="202122"/>
                </a:solidFill>
                <a:effectLst/>
                <a:latin typeface="Arial" panose="020B0604020202020204" pitchFamily="34" charset="0"/>
              </a:rPr>
              <a:t>A </a:t>
            </a:r>
            <a:r>
              <a:rPr lang="en-US" sz="2000" b="1" i="0" dirty="0">
                <a:solidFill>
                  <a:srgbClr val="202122"/>
                </a:solidFill>
                <a:effectLst/>
                <a:latin typeface="Arial" panose="020B0604020202020204" pitchFamily="34" charset="0"/>
              </a:rPr>
              <a:t>diode</a:t>
            </a:r>
            <a:r>
              <a:rPr lang="en-US" sz="2000" b="0" i="0" dirty="0">
                <a:solidFill>
                  <a:srgbClr val="202122"/>
                </a:solidFill>
                <a:effectLst/>
                <a:latin typeface="Arial" panose="020B0604020202020204" pitchFamily="34" charset="0"/>
              </a:rPr>
              <a:t> is a two-</a:t>
            </a:r>
            <a:r>
              <a:rPr lang="en-US" sz="2000" b="0" i="0" u="none" strike="noStrike" dirty="0">
                <a:solidFill>
                  <a:srgbClr val="0645AD"/>
                </a:solidFill>
                <a:effectLst/>
                <a:latin typeface="Arial" panose="020B0604020202020204" pitchFamily="34" charset="0"/>
                <a:hlinkClick r:id="rId2" tooltip="Terminal (electronics)"/>
              </a:rPr>
              <a:t>terminal</a:t>
            </a:r>
            <a:r>
              <a:rPr lang="en-US" sz="2000" b="0" i="0" dirty="0">
                <a:solidFill>
                  <a:srgbClr val="202122"/>
                </a:solidFill>
                <a:effectLst/>
                <a:latin typeface="Arial" panose="020B0604020202020204" pitchFamily="34" charset="0"/>
              </a:rPr>
              <a:t> </a:t>
            </a:r>
            <a:r>
              <a:rPr lang="en-US" sz="2000" b="0" i="0" u="none" strike="noStrike" dirty="0">
                <a:solidFill>
                  <a:srgbClr val="0645AD"/>
                </a:solidFill>
                <a:effectLst/>
                <a:latin typeface="Arial" panose="020B0604020202020204" pitchFamily="34" charset="0"/>
                <a:hlinkClick r:id="rId3" tooltip="Electronic component"/>
              </a:rPr>
              <a:t>electronic component</a:t>
            </a:r>
            <a:r>
              <a:rPr lang="en-US" sz="2000" b="0" i="0" dirty="0">
                <a:solidFill>
                  <a:srgbClr val="202122"/>
                </a:solidFill>
                <a:effectLst/>
                <a:latin typeface="Arial" panose="020B0604020202020204" pitchFamily="34" charset="0"/>
              </a:rPr>
              <a:t> that conducts </a:t>
            </a:r>
            <a:r>
              <a:rPr lang="en-US" sz="2000" b="0" i="0" u="none" strike="noStrike" dirty="0">
                <a:solidFill>
                  <a:srgbClr val="0645AD"/>
                </a:solidFill>
                <a:effectLst/>
                <a:latin typeface="Arial" panose="020B0604020202020204" pitchFamily="34" charset="0"/>
                <a:hlinkClick r:id="rId4" tooltip="Electric current"/>
              </a:rPr>
              <a:t>current</a:t>
            </a:r>
            <a:r>
              <a:rPr lang="en-US" sz="2000" b="0" i="0" dirty="0">
                <a:solidFill>
                  <a:srgbClr val="202122"/>
                </a:solidFill>
                <a:effectLst/>
                <a:latin typeface="Arial" panose="020B0604020202020204" pitchFamily="34" charset="0"/>
              </a:rPr>
              <a:t> primarily in one direction (asymmetric </a:t>
            </a:r>
            <a:r>
              <a:rPr lang="en-US" sz="2000" b="0" i="0" u="none" strike="noStrike" dirty="0">
                <a:solidFill>
                  <a:srgbClr val="0645AD"/>
                </a:solidFill>
                <a:effectLst/>
                <a:latin typeface="Arial" panose="020B0604020202020204" pitchFamily="34" charset="0"/>
                <a:hlinkClick r:id="rId5" tooltip="Electrical conductance"/>
              </a:rPr>
              <a:t>conductance</a:t>
            </a:r>
            <a:r>
              <a:rPr lang="en-US" sz="2000" b="0" i="0" dirty="0">
                <a:solidFill>
                  <a:srgbClr val="202122"/>
                </a:solidFill>
                <a:effectLst/>
                <a:latin typeface="Arial" panose="020B0604020202020204" pitchFamily="34" charset="0"/>
              </a:rPr>
              <a:t>); it has low (ideally zero) </a:t>
            </a:r>
            <a:r>
              <a:rPr lang="en-US" sz="2000" b="0" i="0" u="none" strike="noStrike" dirty="0">
                <a:solidFill>
                  <a:srgbClr val="0645AD"/>
                </a:solidFill>
                <a:effectLst/>
                <a:latin typeface="Arial" panose="020B0604020202020204" pitchFamily="34" charset="0"/>
                <a:hlinkClick r:id="rId6" tooltip="Electrical resistance and conductance"/>
              </a:rPr>
              <a:t>resistance</a:t>
            </a:r>
            <a:r>
              <a:rPr lang="en-US" sz="2000" b="0" i="0" dirty="0">
                <a:solidFill>
                  <a:srgbClr val="202122"/>
                </a:solidFill>
                <a:effectLst/>
                <a:latin typeface="Arial" panose="020B0604020202020204" pitchFamily="34" charset="0"/>
              </a:rPr>
              <a:t> in one direction, and high (ideally infinite) </a:t>
            </a:r>
            <a:r>
              <a:rPr lang="en-US" sz="2000" b="0" i="0" u="none" strike="noStrike" dirty="0">
                <a:solidFill>
                  <a:srgbClr val="0645AD"/>
                </a:solidFill>
                <a:effectLst/>
                <a:latin typeface="Arial" panose="020B0604020202020204" pitchFamily="34" charset="0"/>
                <a:hlinkClick r:id="rId6" tooltip="Electrical resistance and conductance"/>
              </a:rPr>
              <a:t>resistance</a:t>
            </a:r>
            <a:r>
              <a:rPr lang="en-US" sz="2000" b="0" i="0" dirty="0">
                <a:solidFill>
                  <a:srgbClr val="202122"/>
                </a:solidFill>
                <a:effectLst/>
                <a:latin typeface="Arial" panose="020B0604020202020204" pitchFamily="34" charset="0"/>
              </a:rPr>
              <a:t> in the other.</a:t>
            </a:r>
          </a:p>
          <a:p>
            <a:pPr marL="285750" indent="-285750" algn="l">
              <a:buClr>
                <a:srgbClr val="92D050"/>
              </a:buClr>
              <a:buFont typeface="Wingdings" panose="05000000000000000000" pitchFamily="2" charset="2"/>
              <a:buChar char="Ø"/>
            </a:pPr>
            <a:endParaRPr lang="en-US" sz="2000" dirty="0">
              <a:solidFill>
                <a:srgbClr val="202122"/>
              </a:solidFill>
              <a:latin typeface="Arial" panose="020B0604020202020204" pitchFamily="34" charset="0"/>
            </a:endParaRPr>
          </a:p>
          <a:p>
            <a:pPr marL="285750" indent="-285750" algn="l">
              <a:buClr>
                <a:srgbClr val="92D050"/>
              </a:buClr>
              <a:buFont typeface="Wingdings" panose="05000000000000000000" pitchFamily="2" charset="2"/>
              <a:buChar char="Ø"/>
            </a:pPr>
            <a:endParaRPr lang="en-US" sz="2000" b="0" i="0" dirty="0">
              <a:solidFill>
                <a:srgbClr val="202122"/>
              </a:solidFill>
              <a:effectLst/>
              <a:latin typeface="Arial" panose="020B0604020202020204" pitchFamily="34" charset="0"/>
            </a:endParaRPr>
          </a:p>
          <a:p>
            <a:pPr marL="285750" indent="-285750" algn="l">
              <a:buClr>
                <a:srgbClr val="92D050"/>
              </a:buClr>
              <a:buFont typeface="Wingdings" panose="05000000000000000000" pitchFamily="2" charset="2"/>
              <a:buChar char="Ø"/>
            </a:pPr>
            <a:r>
              <a:rPr lang="en-US" sz="2000" b="0" i="0" dirty="0">
                <a:solidFill>
                  <a:srgbClr val="202122"/>
                </a:solidFill>
                <a:effectLst/>
                <a:latin typeface="Arial" panose="020B0604020202020204" pitchFamily="34" charset="0"/>
              </a:rPr>
              <a:t>A diode </a:t>
            </a:r>
            <a:r>
              <a:rPr lang="en-US" sz="2000" b="0" i="0" u="none" strike="noStrike" dirty="0">
                <a:solidFill>
                  <a:srgbClr val="0645AD"/>
                </a:solidFill>
                <a:effectLst/>
                <a:latin typeface="Arial" panose="020B0604020202020204" pitchFamily="34" charset="0"/>
                <a:hlinkClick r:id="rId7" tooltip="Vacuum tube"/>
              </a:rPr>
              <a:t>vacuum tube</a:t>
            </a:r>
            <a:r>
              <a:rPr lang="en-US" sz="2000" b="0" i="0" dirty="0">
                <a:solidFill>
                  <a:srgbClr val="202122"/>
                </a:solidFill>
                <a:effectLst/>
                <a:latin typeface="Arial" panose="020B0604020202020204" pitchFamily="34" charset="0"/>
              </a:rPr>
              <a:t> or thermionic diode is a vacuum tube with two </a:t>
            </a:r>
            <a:r>
              <a:rPr lang="en-US" sz="2000" b="0" i="0" u="none" strike="noStrike" dirty="0">
                <a:solidFill>
                  <a:srgbClr val="0645AD"/>
                </a:solidFill>
                <a:effectLst/>
                <a:latin typeface="Arial" panose="020B0604020202020204" pitchFamily="34" charset="0"/>
                <a:hlinkClick r:id="rId8" tooltip="Electrode"/>
              </a:rPr>
              <a:t>electrodes</a:t>
            </a:r>
            <a:r>
              <a:rPr lang="en-US" sz="2000" b="0" i="0" dirty="0">
                <a:solidFill>
                  <a:srgbClr val="202122"/>
                </a:solidFill>
                <a:effectLst/>
                <a:latin typeface="Arial" panose="020B0604020202020204" pitchFamily="34" charset="0"/>
              </a:rPr>
              <a:t>, a heated </a:t>
            </a:r>
            <a:r>
              <a:rPr lang="en-US" sz="2000" b="0" i="0" u="none" strike="noStrike" dirty="0">
                <a:solidFill>
                  <a:srgbClr val="0645AD"/>
                </a:solidFill>
                <a:effectLst/>
                <a:latin typeface="Arial" panose="020B0604020202020204" pitchFamily="34" charset="0"/>
                <a:hlinkClick r:id="rId9" tooltip="Cathode"/>
              </a:rPr>
              <a:t>cathode</a:t>
            </a:r>
            <a:r>
              <a:rPr lang="en-US" sz="2000" b="0" i="0" dirty="0">
                <a:solidFill>
                  <a:srgbClr val="202122"/>
                </a:solidFill>
                <a:effectLst/>
                <a:latin typeface="Arial" panose="020B0604020202020204" pitchFamily="34" charset="0"/>
              </a:rPr>
              <a:t> and a </a:t>
            </a:r>
            <a:r>
              <a:rPr lang="en-US" sz="2000" b="0" i="0" u="none" strike="noStrike" dirty="0">
                <a:solidFill>
                  <a:srgbClr val="0645AD"/>
                </a:solidFill>
                <a:effectLst/>
                <a:latin typeface="Arial" panose="020B0604020202020204" pitchFamily="34" charset="0"/>
                <a:hlinkClick r:id="rId10" tooltip="Plate electrode"/>
              </a:rPr>
              <a:t>plate</a:t>
            </a:r>
            <a:r>
              <a:rPr lang="en-US" sz="2000" b="0" i="0" dirty="0">
                <a:solidFill>
                  <a:srgbClr val="202122"/>
                </a:solidFill>
                <a:effectLst/>
                <a:latin typeface="Arial" panose="020B0604020202020204" pitchFamily="34" charset="0"/>
              </a:rPr>
              <a:t>, in which electrons can flow in only one direction, from cathode to plate.</a:t>
            </a:r>
          </a:p>
          <a:p>
            <a:endParaRPr lang="en-IN" dirty="0"/>
          </a:p>
        </p:txBody>
      </p:sp>
      <p:pic>
        <p:nvPicPr>
          <p:cNvPr id="6" name="Content Placeholder 5">
            <a:extLst>
              <a:ext uri="{FF2B5EF4-FFF2-40B4-BE49-F238E27FC236}">
                <a16:creationId xmlns:a16="http://schemas.microsoft.com/office/drawing/2014/main" id="{EAC90C2F-00BF-3587-3211-DC0C53BB93B3}"/>
              </a:ext>
            </a:extLst>
          </p:cNvPr>
          <p:cNvPicPr>
            <a:picLocks noGrp="1" noChangeAspect="1"/>
          </p:cNvPicPr>
          <p:nvPr>
            <p:ph idx="1"/>
          </p:nvPr>
        </p:nvPicPr>
        <p:blipFill>
          <a:blip r:embed="rId11">
            <a:extLst>
              <a:ext uri="{28A0092B-C50C-407E-A947-70E740481C1C}">
                <a14:useLocalDpi xmlns:a14="http://schemas.microsoft.com/office/drawing/2010/main" val="0"/>
              </a:ext>
            </a:extLst>
          </a:blip>
          <a:stretch>
            <a:fillRect/>
          </a:stretch>
        </p:blipFill>
        <p:spPr>
          <a:xfrm>
            <a:off x="7233557" y="2182585"/>
            <a:ext cx="4594676" cy="3292929"/>
          </a:xfrm>
        </p:spPr>
      </p:pic>
    </p:spTree>
    <p:extLst>
      <p:ext uri="{BB962C8B-B14F-4D97-AF65-F5344CB8AC3E}">
        <p14:creationId xmlns:p14="http://schemas.microsoft.com/office/powerpoint/2010/main" val="96533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3EFC9-3256-DF5A-BDF8-D8297748E901}"/>
              </a:ext>
            </a:extLst>
          </p:cNvPr>
          <p:cNvSpPr>
            <a:spLocks noGrp="1"/>
          </p:cNvSpPr>
          <p:nvPr>
            <p:ph type="title"/>
          </p:nvPr>
        </p:nvSpPr>
        <p:spPr/>
        <p:txBody>
          <a:bodyPr>
            <a:normAutofit/>
          </a:bodyPr>
          <a:lstStyle/>
          <a:p>
            <a:pPr algn="ctr"/>
            <a:r>
              <a:rPr lang="en-IN" sz="4400" dirty="0"/>
              <a:t>BATTERIES</a:t>
            </a:r>
          </a:p>
        </p:txBody>
      </p:sp>
      <p:sp>
        <p:nvSpPr>
          <p:cNvPr id="3" name="Text Placeholder 2">
            <a:extLst>
              <a:ext uri="{FF2B5EF4-FFF2-40B4-BE49-F238E27FC236}">
                <a16:creationId xmlns:a16="http://schemas.microsoft.com/office/drawing/2014/main" id="{062C387B-91BF-9901-E189-1D0816F2A914}"/>
              </a:ext>
            </a:extLst>
          </p:cNvPr>
          <p:cNvSpPr>
            <a:spLocks noGrp="1"/>
          </p:cNvSpPr>
          <p:nvPr>
            <p:ph type="body" sz="half" idx="2"/>
          </p:nvPr>
        </p:nvSpPr>
        <p:spPr>
          <a:xfrm>
            <a:off x="1104900" y="1600200"/>
            <a:ext cx="5905500" cy="4054929"/>
          </a:xfrm>
        </p:spPr>
        <p:txBody>
          <a:bodyPr/>
          <a:lstStyle/>
          <a:p>
            <a:pPr marL="285750" indent="-285750" algn="l">
              <a:buClr>
                <a:srgbClr val="92D050"/>
              </a:buClr>
              <a:buFont typeface="Wingdings" panose="05000000000000000000" pitchFamily="2" charset="2"/>
              <a:buChar char="Ø"/>
            </a:pPr>
            <a:r>
              <a:rPr lang="en-US" sz="2000" b="0" i="0" dirty="0">
                <a:solidFill>
                  <a:srgbClr val="202122"/>
                </a:solidFill>
                <a:effectLst/>
                <a:latin typeface="Arial" panose="020B0604020202020204" pitchFamily="34" charset="0"/>
              </a:rPr>
              <a:t>An </a:t>
            </a:r>
            <a:r>
              <a:rPr lang="en-US" sz="2000" b="1" i="0" dirty="0">
                <a:solidFill>
                  <a:srgbClr val="202122"/>
                </a:solidFill>
                <a:effectLst/>
                <a:latin typeface="Arial" panose="020B0604020202020204" pitchFamily="34" charset="0"/>
              </a:rPr>
              <a:t>electric battery</a:t>
            </a:r>
            <a:r>
              <a:rPr lang="en-US" sz="2000" b="0" i="0" dirty="0">
                <a:solidFill>
                  <a:srgbClr val="202122"/>
                </a:solidFill>
                <a:effectLst/>
                <a:latin typeface="Arial" panose="020B0604020202020204" pitchFamily="34" charset="0"/>
              </a:rPr>
              <a:t> is a source of </a:t>
            </a:r>
            <a:r>
              <a:rPr lang="en-US" sz="2000" b="0" i="0" u="none" strike="noStrike" dirty="0">
                <a:solidFill>
                  <a:srgbClr val="0645AD"/>
                </a:solidFill>
                <a:effectLst/>
                <a:latin typeface="Arial" panose="020B0604020202020204" pitchFamily="34" charset="0"/>
                <a:hlinkClick r:id="rId2" tooltip="Electric power"/>
              </a:rPr>
              <a:t>electric power</a:t>
            </a:r>
            <a:r>
              <a:rPr lang="en-US" sz="2000" b="0" i="0" dirty="0">
                <a:solidFill>
                  <a:srgbClr val="202122"/>
                </a:solidFill>
                <a:effectLst/>
                <a:latin typeface="Arial" panose="020B0604020202020204" pitchFamily="34" charset="0"/>
              </a:rPr>
              <a:t> consisting of one or more </a:t>
            </a:r>
            <a:r>
              <a:rPr lang="en-US" sz="2000" b="0" i="0" u="none" strike="noStrike" dirty="0">
                <a:solidFill>
                  <a:srgbClr val="0645AD"/>
                </a:solidFill>
                <a:effectLst/>
                <a:latin typeface="Arial" panose="020B0604020202020204" pitchFamily="34" charset="0"/>
                <a:hlinkClick r:id="rId3" tooltip="Electrochemical cell"/>
              </a:rPr>
              <a:t>electrochemical cells</a:t>
            </a:r>
            <a:r>
              <a:rPr lang="en-US" sz="2000" b="0" i="0" dirty="0">
                <a:solidFill>
                  <a:srgbClr val="202122"/>
                </a:solidFill>
                <a:effectLst/>
                <a:latin typeface="Arial" panose="020B0604020202020204" pitchFamily="34" charset="0"/>
              </a:rPr>
              <a:t> with external connections</a:t>
            </a:r>
            <a:r>
              <a:rPr lang="en-US" sz="2000" b="0" i="0" baseline="30000" dirty="0">
                <a:solidFill>
                  <a:srgbClr val="0645AD"/>
                </a:solidFill>
                <a:effectLst/>
                <a:latin typeface="Arial" panose="020B0604020202020204" pitchFamily="34" charset="0"/>
              </a:rPr>
              <a:t> </a:t>
            </a:r>
            <a:r>
              <a:rPr lang="en-US" sz="2000" b="0" i="0" dirty="0">
                <a:solidFill>
                  <a:srgbClr val="202122"/>
                </a:solidFill>
                <a:effectLst/>
                <a:latin typeface="Arial" panose="020B0604020202020204" pitchFamily="34" charset="0"/>
              </a:rPr>
              <a:t>for powering </a:t>
            </a:r>
            <a:r>
              <a:rPr lang="en-US" sz="2000" b="0" i="0" u="none" strike="noStrike" dirty="0">
                <a:solidFill>
                  <a:srgbClr val="0645AD"/>
                </a:solidFill>
                <a:effectLst/>
                <a:latin typeface="Arial" panose="020B0604020202020204" pitchFamily="34" charset="0"/>
                <a:hlinkClick r:id="rId4" tooltip="Electricity"/>
              </a:rPr>
              <a:t>electrical</a:t>
            </a:r>
            <a:r>
              <a:rPr lang="en-US" sz="2000" b="0" i="0" dirty="0">
                <a:solidFill>
                  <a:srgbClr val="202122"/>
                </a:solidFill>
                <a:effectLst/>
                <a:latin typeface="Arial" panose="020B0604020202020204" pitchFamily="34" charset="0"/>
              </a:rPr>
              <a:t> devices.</a:t>
            </a:r>
          </a:p>
          <a:p>
            <a:pPr marL="285750" indent="-285750" algn="l">
              <a:buClr>
                <a:srgbClr val="92D050"/>
              </a:buClr>
              <a:buFont typeface="Wingdings" panose="05000000000000000000" pitchFamily="2" charset="2"/>
              <a:buChar char="Ø"/>
            </a:pPr>
            <a:endParaRPr lang="en-US" sz="2000" b="0" i="0" dirty="0">
              <a:solidFill>
                <a:srgbClr val="202122"/>
              </a:solidFill>
              <a:effectLst/>
              <a:latin typeface="Arial" panose="020B0604020202020204" pitchFamily="34" charset="0"/>
            </a:endParaRPr>
          </a:p>
          <a:p>
            <a:pPr marL="285750" indent="-285750" algn="l">
              <a:buClr>
                <a:srgbClr val="92D050"/>
              </a:buClr>
              <a:buFont typeface="Wingdings" panose="05000000000000000000" pitchFamily="2" charset="2"/>
              <a:buChar char="Ø"/>
            </a:pPr>
            <a:r>
              <a:rPr lang="en-US" sz="2000" b="0" i="0" dirty="0">
                <a:solidFill>
                  <a:srgbClr val="202122"/>
                </a:solidFill>
                <a:effectLst/>
                <a:latin typeface="Arial" panose="020B0604020202020204" pitchFamily="34" charset="0"/>
              </a:rPr>
              <a:t>When a battery is supplying power, its positive terminal is the </a:t>
            </a:r>
            <a:r>
              <a:rPr lang="en-US" sz="2000" b="0" i="0" u="none" strike="noStrike" dirty="0">
                <a:solidFill>
                  <a:srgbClr val="0645AD"/>
                </a:solidFill>
                <a:effectLst/>
                <a:latin typeface="Arial" panose="020B0604020202020204" pitchFamily="34" charset="0"/>
                <a:hlinkClick r:id="rId5" tooltip="Cathode"/>
              </a:rPr>
              <a:t>cathode</a:t>
            </a:r>
            <a:r>
              <a:rPr lang="en-US" sz="2000" b="0" i="0" dirty="0">
                <a:solidFill>
                  <a:srgbClr val="202122"/>
                </a:solidFill>
                <a:effectLst/>
                <a:latin typeface="Arial" panose="020B0604020202020204" pitchFamily="34" charset="0"/>
              </a:rPr>
              <a:t> and its negative terminal is the </a:t>
            </a:r>
            <a:r>
              <a:rPr lang="en-US" sz="2000" b="0" i="0" u="none" strike="noStrike" dirty="0">
                <a:solidFill>
                  <a:srgbClr val="0645AD"/>
                </a:solidFill>
                <a:effectLst/>
                <a:latin typeface="Arial" panose="020B0604020202020204" pitchFamily="34" charset="0"/>
                <a:hlinkClick r:id="rId6" tooltip="Anode"/>
              </a:rPr>
              <a:t>anode</a:t>
            </a:r>
            <a:r>
              <a:rPr lang="en-US" sz="2000" b="0" i="0" dirty="0">
                <a:solidFill>
                  <a:srgbClr val="202122"/>
                </a:solidFill>
                <a:effectLst/>
                <a:latin typeface="Arial" panose="020B0604020202020204" pitchFamily="34" charset="0"/>
              </a:rPr>
              <a:t>.</a:t>
            </a:r>
          </a:p>
          <a:p>
            <a:pPr marL="285750" indent="-285750" algn="l">
              <a:buClr>
                <a:srgbClr val="92D050"/>
              </a:buClr>
              <a:buFont typeface="Wingdings" panose="05000000000000000000" pitchFamily="2" charset="2"/>
              <a:buChar char="Ø"/>
            </a:pPr>
            <a:endParaRPr lang="en-US" sz="2000" b="0" i="0" baseline="30000" dirty="0">
              <a:solidFill>
                <a:srgbClr val="0645AD"/>
              </a:solidFill>
              <a:effectLst/>
              <a:latin typeface="Arial" panose="020B0604020202020204" pitchFamily="34" charset="0"/>
            </a:endParaRPr>
          </a:p>
          <a:p>
            <a:pPr marL="285750" indent="-285750" algn="l">
              <a:buClr>
                <a:srgbClr val="92D050"/>
              </a:buClr>
              <a:buFont typeface="Wingdings" panose="05000000000000000000" pitchFamily="2" charset="2"/>
              <a:buChar char="Ø"/>
            </a:pPr>
            <a:r>
              <a:rPr lang="en-US" sz="2000" b="0" i="0" dirty="0">
                <a:solidFill>
                  <a:srgbClr val="202122"/>
                </a:solidFill>
                <a:effectLst/>
                <a:latin typeface="Arial" panose="020B0604020202020204" pitchFamily="34" charset="0"/>
              </a:rPr>
              <a:t>The terminal marked negative is the source of electrons that will flow through an external electric circuit to the positive terminal. </a:t>
            </a:r>
          </a:p>
          <a:p>
            <a:endParaRPr lang="en-IN" dirty="0"/>
          </a:p>
        </p:txBody>
      </p:sp>
      <p:pic>
        <p:nvPicPr>
          <p:cNvPr id="6" name="Content Placeholder 5">
            <a:extLst>
              <a:ext uri="{FF2B5EF4-FFF2-40B4-BE49-F238E27FC236}">
                <a16:creationId xmlns:a16="http://schemas.microsoft.com/office/drawing/2014/main" id="{A4D3ED80-BAC2-E8B7-ADC3-BF081FA1175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7903255" y="2015218"/>
            <a:ext cx="3553960" cy="3553960"/>
          </a:xfrm>
        </p:spPr>
      </p:pic>
    </p:spTree>
    <p:extLst>
      <p:ext uri="{BB962C8B-B14F-4D97-AF65-F5344CB8AC3E}">
        <p14:creationId xmlns:p14="http://schemas.microsoft.com/office/powerpoint/2010/main" val="122049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0C8B4-B3A1-04B2-7E14-A3424B3CF4FC}"/>
              </a:ext>
            </a:extLst>
          </p:cNvPr>
          <p:cNvSpPr>
            <a:spLocks noGrp="1"/>
          </p:cNvSpPr>
          <p:nvPr>
            <p:ph type="title"/>
          </p:nvPr>
        </p:nvSpPr>
        <p:spPr/>
        <p:txBody>
          <a:bodyPr/>
          <a:lstStyle/>
          <a:p>
            <a:r>
              <a:rPr lang="en-IN" dirty="0"/>
              <a:t>Circuit diagram</a:t>
            </a:r>
          </a:p>
        </p:txBody>
      </p:sp>
    </p:spTree>
    <p:extLst>
      <p:ext uri="{BB962C8B-B14F-4D97-AF65-F5344CB8AC3E}">
        <p14:creationId xmlns:p14="http://schemas.microsoft.com/office/powerpoint/2010/main" val="126159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5DDB9-09BB-1C01-7AA8-1ACEC5ADDC53}"/>
              </a:ext>
            </a:extLst>
          </p:cNvPr>
          <p:cNvSpPr>
            <a:spLocks noGrp="1"/>
          </p:cNvSpPr>
          <p:nvPr>
            <p:ph type="title"/>
          </p:nvPr>
        </p:nvSpPr>
        <p:spPr/>
        <p:txBody>
          <a:bodyPr>
            <a:normAutofit/>
          </a:bodyPr>
          <a:lstStyle/>
          <a:p>
            <a:r>
              <a:rPr lang="en-IN" sz="4400" dirty="0"/>
              <a:t>               CIRCUIT DIAGRAM</a:t>
            </a:r>
          </a:p>
        </p:txBody>
      </p:sp>
      <p:pic>
        <p:nvPicPr>
          <p:cNvPr id="5" name="Content Placeholder 4">
            <a:extLst>
              <a:ext uri="{FF2B5EF4-FFF2-40B4-BE49-F238E27FC236}">
                <a16:creationId xmlns:a16="http://schemas.microsoft.com/office/drawing/2014/main" id="{9160C891-2563-AA48-7AB9-C33640C6B5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4900" y="1876425"/>
            <a:ext cx="9980682" cy="4095750"/>
          </a:xfrm>
        </p:spPr>
      </p:pic>
    </p:spTree>
    <p:extLst>
      <p:ext uri="{BB962C8B-B14F-4D97-AF65-F5344CB8AC3E}">
        <p14:creationId xmlns:p14="http://schemas.microsoft.com/office/powerpoint/2010/main" val="85699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3F97-3659-638A-84AF-A42DDC05184D}"/>
              </a:ext>
            </a:extLst>
          </p:cNvPr>
          <p:cNvSpPr>
            <a:spLocks noGrp="1"/>
          </p:cNvSpPr>
          <p:nvPr>
            <p:ph type="title"/>
          </p:nvPr>
        </p:nvSpPr>
        <p:spPr/>
        <p:txBody>
          <a:bodyPr>
            <a:normAutofit/>
          </a:bodyPr>
          <a:lstStyle/>
          <a:p>
            <a:pPr algn="ctr"/>
            <a:r>
              <a:rPr lang="en-IN" sz="4400" dirty="0"/>
              <a:t>CIRCUIT DIAGRAM</a:t>
            </a:r>
          </a:p>
        </p:txBody>
      </p:sp>
      <p:pic>
        <p:nvPicPr>
          <p:cNvPr id="7" name="Content Placeholder 6">
            <a:extLst>
              <a:ext uri="{FF2B5EF4-FFF2-40B4-BE49-F238E27FC236}">
                <a16:creationId xmlns:a16="http://schemas.microsoft.com/office/drawing/2014/main" id="{15006C63-A71D-933D-81EC-C8C37FB76D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4900" y="1889760"/>
            <a:ext cx="9982200" cy="4320540"/>
          </a:xfrm>
        </p:spPr>
      </p:pic>
    </p:spTree>
    <p:extLst>
      <p:ext uri="{BB962C8B-B14F-4D97-AF65-F5344CB8AC3E}">
        <p14:creationId xmlns:p14="http://schemas.microsoft.com/office/powerpoint/2010/main" val="313187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90F19-59E2-47ED-0497-B35354AE6654}"/>
              </a:ext>
            </a:extLst>
          </p:cNvPr>
          <p:cNvSpPr>
            <a:spLocks noGrp="1"/>
          </p:cNvSpPr>
          <p:nvPr>
            <p:ph type="title"/>
          </p:nvPr>
        </p:nvSpPr>
        <p:spPr/>
        <p:txBody>
          <a:bodyPr/>
          <a:lstStyle/>
          <a:p>
            <a:r>
              <a:rPr lang="en-IN" dirty="0"/>
              <a:t>                            </a:t>
            </a:r>
            <a:r>
              <a:rPr lang="en-IN" sz="4400" dirty="0"/>
              <a:t>SCHEMATIC VIEW</a:t>
            </a:r>
            <a:endParaRPr lang="en-IN" dirty="0"/>
          </a:p>
        </p:txBody>
      </p:sp>
      <p:pic>
        <p:nvPicPr>
          <p:cNvPr id="7" name="Content Placeholder 6">
            <a:extLst>
              <a:ext uri="{FF2B5EF4-FFF2-40B4-BE49-F238E27FC236}">
                <a16:creationId xmlns:a16="http://schemas.microsoft.com/office/drawing/2014/main" id="{A6F0FBCE-BDED-1C57-2044-0F03C22DE1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4900" y="1438275"/>
            <a:ext cx="9980682" cy="5219699"/>
          </a:xfrm>
        </p:spPr>
      </p:pic>
    </p:spTree>
    <p:extLst>
      <p:ext uri="{BB962C8B-B14F-4D97-AF65-F5344CB8AC3E}">
        <p14:creationId xmlns:p14="http://schemas.microsoft.com/office/powerpoint/2010/main" val="248547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481F4-4976-8D2C-F978-2B405B6B1158}"/>
              </a:ext>
            </a:extLst>
          </p:cNvPr>
          <p:cNvSpPr>
            <a:spLocks noGrp="1"/>
          </p:cNvSpPr>
          <p:nvPr>
            <p:ph type="title"/>
          </p:nvPr>
        </p:nvSpPr>
        <p:spPr/>
        <p:txBody>
          <a:bodyPr/>
          <a:lstStyle/>
          <a:p>
            <a:pPr algn="ctr"/>
            <a:r>
              <a:rPr lang="en-US" dirty="0"/>
              <a:t>Video</a:t>
            </a:r>
            <a:endParaRPr lang="en-IN" dirty="0"/>
          </a:p>
        </p:txBody>
      </p:sp>
      <p:pic>
        <p:nvPicPr>
          <p:cNvPr id="4" name="WhatsApp Video 2022-11-09 at 15.32.47">
            <a:hlinkClick r:id="" action="ppaction://media"/>
            <a:extLst>
              <a:ext uri="{FF2B5EF4-FFF2-40B4-BE49-F238E27FC236}">
                <a16:creationId xmlns:a16="http://schemas.microsoft.com/office/drawing/2014/main" id="{1B6FA279-52D0-E8A5-2EF0-A62AC15C31C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39925" y="1609725"/>
            <a:ext cx="8312150" cy="4572000"/>
          </a:xfrm>
        </p:spPr>
      </p:pic>
    </p:spTree>
    <p:extLst>
      <p:ext uri="{BB962C8B-B14F-4D97-AF65-F5344CB8AC3E}">
        <p14:creationId xmlns:p14="http://schemas.microsoft.com/office/powerpoint/2010/main" val="231384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085850" y="2346216"/>
            <a:ext cx="5734050" cy="2219691"/>
          </a:xfrm>
        </p:spPr>
        <p:txBody>
          <a:bodyPr anchor="ctr"/>
          <a:lstStyle/>
          <a:p>
            <a:r>
              <a:rPr lang="en-US" dirty="0"/>
              <a:t>Fastest Fingers First using 555ic timer</a:t>
            </a:r>
          </a:p>
        </p:txBody>
      </p:sp>
      <p:sp>
        <p:nvSpPr>
          <p:cNvPr id="7" name="Subtitle 6"/>
          <p:cNvSpPr>
            <a:spLocks noGrp="1"/>
          </p:cNvSpPr>
          <p:nvPr>
            <p:ph type="subTitle" idx="1"/>
          </p:nvPr>
        </p:nvSpPr>
        <p:spPr/>
        <p:txBody>
          <a:bodyPr/>
          <a:lstStyle/>
          <a:p>
            <a:r>
              <a:rPr lang="en-US" dirty="0"/>
              <a:t>By Bread-board, </a:t>
            </a:r>
            <a:r>
              <a:rPr lang="en-US" dirty="0" err="1"/>
              <a:t>Tinkercad</a:t>
            </a:r>
            <a:r>
              <a:rPr lang="en-US" dirty="0"/>
              <a:t>.</a:t>
            </a:r>
          </a:p>
        </p:txBody>
      </p:sp>
      <p:pic>
        <p:nvPicPr>
          <p:cNvPr id="4" name="Picture Placeholder 3" descr="Open book on table, blurred shelves of books in background"/>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9A4AC-735C-2FDC-6A62-F1B912AAD5A9}"/>
              </a:ext>
            </a:extLst>
          </p:cNvPr>
          <p:cNvSpPr>
            <a:spLocks noGrp="1"/>
          </p:cNvSpPr>
          <p:nvPr>
            <p:ph type="title"/>
          </p:nvPr>
        </p:nvSpPr>
        <p:spPr/>
        <p:txBody>
          <a:bodyPr/>
          <a:lstStyle/>
          <a:p>
            <a:r>
              <a:rPr lang="en-IN" dirty="0"/>
              <a:t>working</a:t>
            </a:r>
          </a:p>
        </p:txBody>
      </p:sp>
    </p:spTree>
    <p:extLst>
      <p:ext uri="{BB962C8B-B14F-4D97-AF65-F5344CB8AC3E}">
        <p14:creationId xmlns:p14="http://schemas.microsoft.com/office/powerpoint/2010/main" val="29121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A51A1-C39E-FA2F-D481-BCEE6155154A}"/>
              </a:ext>
            </a:extLst>
          </p:cNvPr>
          <p:cNvSpPr>
            <a:spLocks noGrp="1"/>
          </p:cNvSpPr>
          <p:nvPr>
            <p:ph type="title"/>
          </p:nvPr>
        </p:nvSpPr>
        <p:spPr/>
        <p:txBody>
          <a:bodyPr/>
          <a:lstStyle/>
          <a:p>
            <a:r>
              <a:rPr lang="en-US" sz="2800" dirty="0"/>
              <a:t>                                     </a:t>
            </a:r>
            <a:r>
              <a:rPr lang="en-US" sz="4400" dirty="0"/>
              <a:t>WORKING</a:t>
            </a:r>
            <a:endParaRPr lang="en-IN" dirty="0"/>
          </a:p>
        </p:txBody>
      </p:sp>
      <p:sp>
        <p:nvSpPr>
          <p:cNvPr id="3" name="Content Placeholder 2">
            <a:extLst>
              <a:ext uri="{FF2B5EF4-FFF2-40B4-BE49-F238E27FC236}">
                <a16:creationId xmlns:a16="http://schemas.microsoft.com/office/drawing/2014/main" id="{0EF4EDF8-9835-6FDA-1921-8FEC746BABF0}"/>
              </a:ext>
            </a:extLst>
          </p:cNvPr>
          <p:cNvSpPr>
            <a:spLocks noGrp="1"/>
          </p:cNvSpPr>
          <p:nvPr>
            <p:ph idx="1"/>
          </p:nvPr>
        </p:nvSpPr>
        <p:spPr/>
        <p:txBody>
          <a:bodyPr/>
          <a:lstStyle/>
          <a:p>
            <a:r>
              <a:rPr lang="en-US"/>
              <a:t>W</a:t>
            </a:r>
            <a:r>
              <a:rPr lang="en-US" sz="2000"/>
              <a:t>e </a:t>
            </a:r>
            <a:r>
              <a:rPr lang="en-US" sz="2000" dirty="0"/>
              <a:t>are making the setup for three teams only as it is a demo but you can add up as many setups as you want. There is an LED for each team that glows when the button is pressed. Once the LED of any team is turned on then no other team will be allowed to speak as the LED for other teams will not glow if they push the button later.</a:t>
            </a:r>
          </a:p>
          <a:p>
            <a:r>
              <a:rPr lang="en-US" sz="2000" dirty="0"/>
              <a:t>There is a status LED that indicates that someone has pressed the button or the LED of someone’s team is on. We can also reset all the LEDs by pressing the reset button</a:t>
            </a:r>
          </a:p>
          <a:p>
            <a:endParaRPr lang="en-IN" dirty="0"/>
          </a:p>
        </p:txBody>
      </p:sp>
    </p:spTree>
    <p:extLst>
      <p:ext uri="{BB962C8B-B14F-4D97-AF65-F5344CB8AC3E}">
        <p14:creationId xmlns:p14="http://schemas.microsoft.com/office/powerpoint/2010/main" val="399182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63E8C-6BD5-EC48-632B-B4B97F588D49}"/>
              </a:ext>
            </a:extLst>
          </p:cNvPr>
          <p:cNvSpPr>
            <a:spLocks noGrp="1"/>
          </p:cNvSpPr>
          <p:nvPr>
            <p:ph type="title"/>
          </p:nvPr>
        </p:nvSpPr>
        <p:spPr/>
        <p:txBody>
          <a:bodyPr/>
          <a:lstStyle/>
          <a:p>
            <a:r>
              <a:rPr lang="en-IN" sz="4400" dirty="0"/>
              <a:t>                 Working Principle</a:t>
            </a:r>
            <a:endParaRPr lang="en-IN" dirty="0"/>
          </a:p>
        </p:txBody>
      </p:sp>
      <p:sp>
        <p:nvSpPr>
          <p:cNvPr id="3" name="Content Placeholder 2">
            <a:extLst>
              <a:ext uri="{FF2B5EF4-FFF2-40B4-BE49-F238E27FC236}">
                <a16:creationId xmlns:a16="http://schemas.microsoft.com/office/drawing/2014/main" id="{FAF3CDE6-2EE9-FDEC-3658-492407CC1A4F}"/>
              </a:ext>
            </a:extLst>
          </p:cNvPr>
          <p:cNvSpPr>
            <a:spLocks noGrp="1"/>
          </p:cNvSpPr>
          <p:nvPr>
            <p:ph idx="1"/>
          </p:nvPr>
        </p:nvSpPr>
        <p:spPr/>
        <p:txBody>
          <a:bodyPr>
            <a:normAutofit/>
          </a:bodyPr>
          <a:lstStyle/>
          <a:p>
            <a:r>
              <a:rPr lang="en-US" dirty="0"/>
              <a:t>Fastest finger first indicators (FFFIs) are used to test the player’s reaction time. The LED of the respective player’s will glow, when the player presses his entry button. The circuit presented here determines as to which contestant first pressed the button and locks out the other contestant. </a:t>
            </a:r>
          </a:p>
          <a:p>
            <a:r>
              <a:rPr lang="en-US" dirty="0"/>
              <a:t>If Pin-2 of 555 IC sees any voltage less than 1/3rds of the supply voltage, it turns the output ON. If the reset Pin of 555 IC sees 0V, it resets the output. Apart from positive and negative rails, we used two other rails.</a:t>
            </a:r>
          </a:p>
          <a:p>
            <a:r>
              <a:rPr lang="en-US" dirty="0"/>
              <a:t>Reset rail which is pulled up to positive voltage by default using a 1K resistor Status / Feedback rail which is pulled down to 0V by default using a 1K resistor. This rail is connected to output of all the modules via diodes. So this rail will be at 0V by default. But as soon as any of the modules output is ON, the voltage at this rail reaches positive voltage via the diode </a:t>
            </a:r>
          </a:p>
          <a:p>
            <a:endParaRPr lang="en-IN" dirty="0"/>
          </a:p>
        </p:txBody>
      </p:sp>
    </p:spTree>
    <p:extLst>
      <p:ext uri="{BB962C8B-B14F-4D97-AF65-F5344CB8AC3E}">
        <p14:creationId xmlns:p14="http://schemas.microsoft.com/office/powerpoint/2010/main" val="273487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1BED8F-4B2A-9174-76D6-1299545EA3AB}"/>
              </a:ext>
            </a:extLst>
          </p:cNvPr>
          <p:cNvSpPr>
            <a:spLocks noGrp="1"/>
          </p:cNvSpPr>
          <p:nvPr>
            <p:ph idx="1"/>
          </p:nvPr>
        </p:nvSpPr>
        <p:spPr/>
        <p:txBody>
          <a:bodyPr/>
          <a:lstStyle/>
          <a:p>
            <a:r>
              <a:rPr lang="en-US" dirty="0"/>
              <a:t>So when the output of all the modules are in OFF state, the voltage at status rail will be at 0V (default). When any team presses the button, this 0V from status rail is applied at Pin-2. Because 0V is less than 1/3rds of the supply voltage, the output of 555 IC corresponding to the team which pressed the trigger first turns ON.</a:t>
            </a:r>
          </a:p>
          <a:p>
            <a:r>
              <a:rPr lang="en-US" dirty="0"/>
              <a:t>Immediately after this happens, the voltage at status rail changes to positive voltage because of the feedback via PN diode. So even if other teams press the trigger now, the voltage at Pin-2 of the respective modules will be at positive voltage and the output doesn’t turn ON. Resetting of states of all the modules is done by applying 0V at the reset pin of all the 555 ICs using reset rail and a dedicated push button.</a:t>
            </a:r>
            <a:endParaRPr lang="en-IN" dirty="0"/>
          </a:p>
        </p:txBody>
      </p:sp>
    </p:spTree>
    <p:extLst>
      <p:ext uri="{BB962C8B-B14F-4D97-AF65-F5344CB8AC3E}">
        <p14:creationId xmlns:p14="http://schemas.microsoft.com/office/powerpoint/2010/main" val="374635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0FA8F-9493-7B88-EBA3-CD545DAC767B}"/>
              </a:ext>
            </a:extLst>
          </p:cNvPr>
          <p:cNvSpPr>
            <a:spLocks noGrp="1"/>
          </p:cNvSpPr>
          <p:nvPr>
            <p:ph type="title"/>
          </p:nvPr>
        </p:nvSpPr>
        <p:spPr/>
        <p:txBody>
          <a:bodyPr/>
          <a:lstStyle/>
          <a:p>
            <a:r>
              <a:rPr lang="en-IN" dirty="0"/>
              <a:t>Advantage</a:t>
            </a:r>
          </a:p>
        </p:txBody>
      </p:sp>
      <p:sp>
        <p:nvSpPr>
          <p:cNvPr id="5" name="Text Placeholder 4">
            <a:extLst>
              <a:ext uri="{FF2B5EF4-FFF2-40B4-BE49-F238E27FC236}">
                <a16:creationId xmlns:a16="http://schemas.microsoft.com/office/drawing/2014/main" id="{D42D774F-8981-9E2D-0401-661BE7F4D45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25662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F82A-7837-E76B-9C95-1F0B23604668}"/>
              </a:ext>
            </a:extLst>
          </p:cNvPr>
          <p:cNvSpPr>
            <a:spLocks noGrp="1"/>
          </p:cNvSpPr>
          <p:nvPr>
            <p:ph type="title"/>
          </p:nvPr>
        </p:nvSpPr>
        <p:spPr/>
        <p:txBody>
          <a:bodyPr>
            <a:normAutofit/>
          </a:bodyPr>
          <a:lstStyle/>
          <a:p>
            <a:pPr algn="ctr"/>
            <a:r>
              <a:rPr lang="en-IN" sz="3600" dirty="0"/>
              <a:t>ADVANTAGES</a:t>
            </a:r>
          </a:p>
        </p:txBody>
      </p:sp>
      <p:sp>
        <p:nvSpPr>
          <p:cNvPr id="3" name="Content Placeholder 2">
            <a:extLst>
              <a:ext uri="{FF2B5EF4-FFF2-40B4-BE49-F238E27FC236}">
                <a16:creationId xmlns:a16="http://schemas.microsoft.com/office/drawing/2014/main" id="{3017C700-45AA-E02E-A5DC-B55C799CAA3F}"/>
              </a:ext>
            </a:extLst>
          </p:cNvPr>
          <p:cNvSpPr>
            <a:spLocks noGrp="1"/>
          </p:cNvSpPr>
          <p:nvPr>
            <p:ph idx="1"/>
          </p:nvPr>
        </p:nvSpPr>
        <p:spPr/>
        <p:txBody>
          <a:bodyPr/>
          <a:lstStyle/>
          <a:p>
            <a:pPr marL="0" indent="0">
              <a:buClr>
                <a:srgbClr val="92D050"/>
              </a:buClr>
              <a:buNone/>
            </a:pPr>
            <a:endParaRPr lang="en-US" dirty="0"/>
          </a:p>
          <a:p>
            <a:pPr>
              <a:buClr>
                <a:srgbClr val="92D050"/>
              </a:buClr>
              <a:buFont typeface="Wingdings" panose="05000000000000000000" pitchFamily="2" charset="2"/>
              <a:buChar char="q"/>
            </a:pPr>
            <a:r>
              <a:rPr lang="en-IN" dirty="0"/>
              <a:t>Fastest response</a:t>
            </a:r>
            <a:endParaRPr lang="en-US" dirty="0"/>
          </a:p>
          <a:p>
            <a:pPr>
              <a:buClr>
                <a:srgbClr val="92D050"/>
              </a:buClr>
              <a:buFont typeface="Wingdings" panose="05000000000000000000" pitchFamily="2" charset="2"/>
              <a:buChar char="q"/>
            </a:pPr>
            <a:r>
              <a:rPr lang="en-US" dirty="0"/>
              <a:t>Highly Sensitive</a:t>
            </a:r>
          </a:p>
          <a:p>
            <a:pPr>
              <a:buClr>
                <a:srgbClr val="92D050"/>
              </a:buClr>
              <a:buFont typeface="Wingdings" panose="05000000000000000000" pitchFamily="2" charset="2"/>
              <a:buChar char="q"/>
            </a:pPr>
            <a:r>
              <a:rPr lang="en-US" dirty="0"/>
              <a:t>Low cost and reliable circuit</a:t>
            </a:r>
          </a:p>
          <a:p>
            <a:pPr>
              <a:buClr>
                <a:srgbClr val="92D050"/>
              </a:buClr>
              <a:buFont typeface="Wingdings" panose="05000000000000000000" pitchFamily="2" charset="2"/>
              <a:buChar char="q"/>
            </a:pPr>
            <a:endParaRPr lang="en-US" dirty="0"/>
          </a:p>
        </p:txBody>
      </p:sp>
    </p:spTree>
    <p:extLst>
      <p:ext uri="{BB962C8B-B14F-4D97-AF65-F5344CB8AC3E}">
        <p14:creationId xmlns:p14="http://schemas.microsoft.com/office/powerpoint/2010/main" val="247577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E229-49BD-10AF-6530-2A895268E3C3}"/>
              </a:ext>
            </a:extLst>
          </p:cNvPr>
          <p:cNvSpPr>
            <a:spLocks noGrp="1"/>
          </p:cNvSpPr>
          <p:nvPr>
            <p:ph type="title"/>
          </p:nvPr>
        </p:nvSpPr>
        <p:spPr/>
        <p:txBody>
          <a:bodyPr/>
          <a:lstStyle/>
          <a:p>
            <a:r>
              <a:rPr lang="en-IN" dirty="0"/>
              <a:t>Applications</a:t>
            </a:r>
          </a:p>
        </p:txBody>
      </p:sp>
    </p:spTree>
    <p:extLst>
      <p:ext uri="{BB962C8B-B14F-4D97-AF65-F5344CB8AC3E}">
        <p14:creationId xmlns:p14="http://schemas.microsoft.com/office/powerpoint/2010/main" val="218482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393B6-6B32-A882-FA9A-9A80B8205ABE}"/>
              </a:ext>
            </a:extLst>
          </p:cNvPr>
          <p:cNvSpPr>
            <a:spLocks noGrp="1"/>
          </p:cNvSpPr>
          <p:nvPr>
            <p:ph type="title"/>
          </p:nvPr>
        </p:nvSpPr>
        <p:spPr/>
        <p:txBody>
          <a:bodyPr>
            <a:normAutofit/>
          </a:bodyPr>
          <a:lstStyle/>
          <a:p>
            <a:pPr algn="ctr"/>
            <a:r>
              <a:rPr lang="en-IN" sz="4400" dirty="0"/>
              <a:t>APPLICATIONS</a:t>
            </a:r>
          </a:p>
        </p:txBody>
      </p:sp>
      <p:sp>
        <p:nvSpPr>
          <p:cNvPr id="3" name="Content Placeholder 2">
            <a:extLst>
              <a:ext uri="{FF2B5EF4-FFF2-40B4-BE49-F238E27FC236}">
                <a16:creationId xmlns:a16="http://schemas.microsoft.com/office/drawing/2014/main" id="{CD2B93B9-7FA9-97A9-EF96-3988900558C1}"/>
              </a:ext>
            </a:extLst>
          </p:cNvPr>
          <p:cNvSpPr>
            <a:spLocks noGrp="1"/>
          </p:cNvSpPr>
          <p:nvPr>
            <p:ph idx="1"/>
          </p:nvPr>
        </p:nvSpPr>
        <p:spPr/>
        <p:txBody>
          <a:bodyPr/>
          <a:lstStyle/>
          <a:p>
            <a:pPr marL="0" indent="0" algn="ctr">
              <a:buClr>
                <a:srgbClr val="92D050"/>
              </a:buClr>
              <a:buNone/>
            </a:pPr>
            <a:endParaRPr lang="en-US" sz="2400" dirty="0"/>
          </a:p>
          <a:p>
            <a:pPr>
              <a:buClr>
                <a:srgbClr val="92D050"/>
              </a:buClr>
              <a:buFont typeface="Wingdings" panose="05000000000000000000" pitchFamily="2" charset="2"/>
              <a:buChar char="v"/>
            </a:pPr>
            <a:r>
              <a:rPr lang="en-US" sz="2000" dirty="0"/>
              <a:t>This project is an electronic quiz circuit that is affordable. </a:t>
            </a:r>
          </a:p>
          <a:p>
            <a:pPr>
              <a:buClr>
                <a:srgbClr val="92D050"/>
              </a:buClr>
              <a:buFont typeface="Wingdings" panose="05000000000000000000" pitchFamily="2" charset="2"/>
              <a:buChar char="v"/>
            </a:pPr>
            <a:r>
              <a:rPr lang="en-US" sz="2000" dirty="0"/>
              <a:t>This project is useful for a 3-team quiz contest, although it can be modified for more number of teams. This system is sensitive.</a:t>
            </a:r>
          </a:p>
          <a:p>
            <a:pPr>
              <a:buClr>
                <a:srgbClr val="92D050"/>
              </a:buClr>
              <a:buFont typeface="Wingdings" panose="05000000000000000000" pitchFamily="2" charset="2"/>
              <a:buChar char="v"/>
            </a:pPr>
            <a:r>
              <a:rPr lang="en-US" sz="2000" dirty="0"/>
              <a:t>The circuit can record the first hit contestant among all the contestants that may appear to be simultaneous by naked eye.</a:t>
            </a:r>
            <a:endParaRPr lang="en-US" sz="2400" dirty="0"/>
          </a:p>
        </p:txBody>
      </p:sp>
    </p:spTree>
    <p:extLst>
      <p:ext uri="{BB962C8B-B14F-4D97-AF65-F5344CB8AC3E}">
        <p14:creationId xmlns:p14="http://schemas.microsoft.com/office/powerpoint/2010/main" val="392918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D621-BDD3-8EC0-B470-02DC497B73D5}"/>
              </a:ext>
            </a:extLst>
          </p:cNvPr>
          <p:cNvSpPr>
            <a:spLocks noGrp="1"/>
          </p:cNvSpPr>
          <p:nvPr>
            <p:ph type="title"/>
          </p:nvPr>
        </p:nvSpPr>
        <p:spPr/>
        <p:txBody>
          <a:bodyPr/>
          <a:lstStyle/>
          <a:p>
            <a:r>
              <a:rPr lang="en-IN" dirty="0"/>
              <a:t>resources</a:t>
            </a:r>
          </a:p>
        </p:txBody>
      </p:sp>
    </p:spTree>
    <p:extLst>
      <p:ext uri="{BB962C8B-B14F-4D97-AF65-F5344CB8AC3E}">
        <p14:creationId xmlns:p14="http://schemas.microsoft.com/office/powerpoint/2010/main" val="101219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CB52C-C3F3-B75E-30D8-92C82F38A1B6}"/>
              </a:ext>
            </a:extLst>
          </p:cNvPr>
          <p:cNvSpPr>
            <a:spLocks noGrp="1"/>
          </p:cNvSpPr>
          <p:nvPr>
            <p:ph type="title"/>
          </p:nvPr>
        </p:nvSpPr>
        <p:spPr/>
        <p:txBody>
          <a:bodyPr>
            <a:normAutofit/>
          </a:bodyPr>
          <a:lstStyle/>
          <a:p>
            <a:pPr algn="ctr"/>
            <a:r>
              <a:rPr lang="en-IN" sz="4400" dirty="0"/>
              <a:t>RESOURCES</a:t>
            </a:r>
          </a:p>
        </p:txBody>
      </p:sp>
      <p:sp>
        <p:nvSpPr>
          <p:cNvPr id="3" name="Content Placeholder 2">
            <a:extLst>
              <a:ext uri="{FF2B5EF4-FFF2-40B4-BE49-F238E27FC236}">
                <a16:creationId xmlns:a16="http://schemas.microsoft.com/office/drawing/2014/main" id="{22787E0D-A356-D1FE-7A49-DF71F903A3C2}"/>
              </a:ext>
            </a:extLst>
          </p:cNvPr>
          <p:cNvSpPr>
            <a:spLocks noGrp="1"/>
          </p:cNvSpPr>
          <p:nvPr>
            <p:ph idx="1"/>
          </p:nvPr>
        </p:nvSpPr>
        <p:spPr/>
        <p:txBody>
          <a:bodyPr/>
          <a:lstStyle/>
          <a:p>
            <a:r>
              <a:rPr lang="en-IN" dirty="0"/>
              <a:t>https://rees52.com/ic-based/924-make-a-fastest-finger-firstgame-using-555-timer-ic-rs032l </a:t>
            </a:r>
          </a:p>
          <a:p>
            <a:r>
              <a:rPr lang="en-IN" dirty="0"/>
              <a:t>https://elonics.org/fastest-finger-first-quiz-buzzer-circuit-using555ic</a:t>
            </a:r>
          </a:p>
        </p:txBody>
      </p:sp>
    </p:spTree>
    <p:extLst>
      <p:ext uri="{BB962C8B-B14F-4D97-AF65-F5344CB8AC3E}">
        <p14:creationId xmlns:p14="http://schemas.microsoft.com/office/powerpoint/2010/main" val="161339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459EA-6EF1-3F85-9F1E-D38922721109}"/>
              </a:ext>
            </a:extLst>
          </p:cNvPr>
          <p:cNvSpPr>
            <a:spLocks noGrp="1"/>
          </p:cNvSpPr>
          <p:nvPr>
            <p:ph type="title"/>
          </p:nvPr>
        </p:nvSpPr>
        <p:spPr/>
        <p:txBody>
          <a:bodyPr>
            <a:normAutofit/>
          </a:bodyPr>
          <a:lstStyle/>
          <a:p>
            <a:pPr algn="ctr"/>
            <a:r>
              <a:rPr lang="en-IN" sz="4400" dirty="0"/>
              <a:t>GROUP MEMBERS</a:t>
            </a:r>
          </a:p>
        </p:txBody>
      </p:sp>
      <p:graphicFrame>
        <p:nvGraphicFramePr>
          <p:cNvPr id="3" name="Table 3">
            <a:extLst>
              <a:ext uri="{FF2B5EF4-FFF2-40B4-BE49-F238E27FC236}">
                <a16:creationId xmlns:a16="http://schemas.microsoft.com/office/drawing/2014/main" id="{ECBC42F2-2D04-A3CA-4C19-7AA81EEEF5D8}"/>
              </a:ext>
            </a:extLst>
          </p:cNvPr>
          <p:cNvGraphicFramePr>
            <a:graphicFrameLocks noGrp="1"/>
          </p:cNvGraphicFramePr>
          <p:nvPr>
            <p:extLst>
              <p:ext uri="{D42A27DB-BD31-4B8C-83A1-F6EECF244321}">
                <p14:modId xmlns:p14="http://schemas.microsoft.com/office/powerpoint/2010/main" val="3637988319"/>
              </p:ext>
            </p:extLst>
          </p:nvPr>
        </p:nvGraphicFramePr>
        <p:xfrm>
          <a:off x="923924" y="1733550"/>
          <a:ext cx="10161657" cy="2143124"/>
        </p:xfrm>
        <a:graphic>
          <a:graphicData uri="http://schemas.openxmlformats.org/drawingml/2006/table">
            <a:tbl>
              <a:tblPr firstRow="1" bandRow="1">
                <a:tableStyleId>{5C22544A-7EE6-4342-B048-85BDC9FD1C3A}</a:tableStyleId>
              </a:tblPr>
              <a:tblGrid>
                <a:gridCol w="2204742">
                  <a:extLst>
                    <a:ext uri="{9D8B030D-6E8A-4147-A177-3AD203B41FA5}">
                      <a16:colId xmlns:a16="http://schemas.microsoft.com/office/drawing/2014/main" val="1217719412"/>
                    </a:ext>
                  </a:extLst>
                </a:gridCol>
                <a:gridCol w="4569696">
                  <a:extLst>
                    <a:ext uri="{9D8B030D-6E8A-4147-A177-3AD203B41FA5}">
                      <a16:colId xmlns:a16="http://schemas.microsoft.com/office/drawing/2014/main" val="981659124"/>
                    </a:ext>
                  </a:extLst>
                </a:gridCol>
                <a:gridCol w="3387219">
                  <a:extLst>
                    <a:ext uri="{9D8B030D-6E8A-4147-A177-3AD203B41FA5}">
                      <a16:colId xmlns:a16="http://schemas.microsoft.com/office/drawing/2014/main" val="2256558438"/>
                    </a:ext>
                  </a:extLst>
                </a:gridCol>
              </a:tblGrid>
              <a:tr h="535781">
                <a:tc>
                  <a:txBody>
                    <a:bodyPr/>
                    <a:lstStyle/>
                    <a:p>
                      <a:r>
                        <a:rPr lang="en-IN" dirty="0"/>
                        <a:t>Sr no.</a:t>
                      </a:r>
                    </a:p>
                  </a:txBody>
                  <a:tcPr/>
                </a:tc>
                <a:tc>
                  <a:txBody>
                    <a:bodyPr/>
                    <a:lstStyle/>
                    <a:p>
                      <a:r>
                        <a:rPr lang="en-IN" dirty="0"/>
                        <a:t>Name </a:t>
                      </a:r>
                    </a:p>
                  </a:txBody>
                  <a:tcPr/>
                </a:tc>
                <a:tc>
                  <a:txBody>
                    <a:bodyPr/>
                    <a:lstStyle/>
                    <a:p>
                      <a:r>
                        <a:rPr lang="en-IN" dirty="0" err="1"/>
                        <a:t>Enrollment</a:t>
                      </a:r>
                      <a:r>
                        <a:rPr lang="en-IN" dirty="0"/>
                        <a:t> No.</a:t>
                      </a:r>
                    </a:p>
                  </a:txBody>
                  <a:tcPr/>
                </a:tc>
                <a:extLst>
                  <a:ext uri="{0D108BD9-81ED-4DB2-BD59-A6C34878D82A}">
                    <a16:rowId xmlns:a16="http://schemas.microsoft.com/office/drawing/2014/main" val="2703914989"/>
                  </a:ext>
                </a:extLst>
              </a:tr>
              <a:tr h="535781">
                <a:tc>
                  <a:txBody>
                    <a:bodyPr/>
                    <a:lstStyle/>
                    <a:p>
                      <a:r>
                        <a:rPr lang="en-IN" dirty="0"/>
                        <a:t>1)</a:t>
                      </a:r>
                    </a:p>
                  </a:txBody>
                  <a:tcPr/>
                </a:tc>
                <a:tc>
                  <a:txBody>
                    <a:bodyPr/>
                    <a:lstStyle/>
                    <a:p>
                      <a:r>
                        <a:rPr lang="en-IN" dirty="0"/>
                        <a:t>Chaitra </a:t>
                      </a:r>
                      <a:r>
                        <a:rPr lang="en-IN" dirty="0" err="1"/>
                        <a:t>Guruvelli</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BT21ECE130</a:t>
                      </a:r>
                    </a:p>
                  </a:txBody>
                  <a:tcPr/>
                </a:tc>
                <a:extLst>
                  <a:ext uri="{0D108BD9-81ED-4DB2-BD59-A6C34878D82A}">
                    <a16:rowId xmlns:a16="http://schemas.microsoft.com/office/drawing/2014/main" val="595879661"/>
                  </a:ext>
                </a:extLst>
              </a:tr>
              <a:tr h="535781">
                <a:tc>
                  <a:txBody>
                    <a:bodyPr/>
                    <a:lstStyle/>
                    <a:p>
                      <a:r>
                        <a:rPr lang="en-IN" dirty="0"/>
                        <a:t>2)</a:t>
                      </a:r>
                    </a:p>
                  </a:txBody>
                  <a:tcPr/>
                </a:tc>
                <a:tc>
                  <a:txBody>
                    <a:bodyPr/>
                    <a:lstStyle/>
                    <a:p>
                      <a:r>
                        <a:rPr lang="en-IN" dirty="0"/>
                        <a:t>Vanashree Parate</a:t>
                      </a:r>
                    </a:p>
                  </a:txBody>
                  <a:tcPr/>
                </a:tc>
                <a:tc>
                  <a:txBody>
                    <a:bodyPr/>
                    <a:lstStyle/>
                    <a:p>
                      <a:r>
                        <a:rPr lang="en-IN" dirty="0"/>
                        <a:t>BT21ECE084</a:t>
                      </a:r>
                    </a:p>
                  </a:txBody>
                  <a:tcPr/>
                </a:tc>
                <a:extLst>
                  <a:ext uri="{0D108BD9-81ED-4DB2-BD59-A6C34878D82A}">
                    <a16:rowId xmlns:a16="http://schemas.microsoft.com/office/drawing/2014/main" val="3116585463"/>
                  </a:ext>
                </a:extLst>
              </a:tr>
              <a:tr h="535781">
                <a:tc>
                  <a:txBody>
                    <a:bodyPr/>
                    <a:lstStyle/>
                    <a:p>
                      <a:r>
                        <a:rPr lang="en-IN" dirty="0"/>
                        <a:t>3)</a:t>
                      </a:r>
                    </a:p>
                  </a:txBody>
                  <a:tcPr/>
                </a:tc>
                <a:tc>
                  <a:txBody>
                    <a:bodyPr/>
                    <a:lstStyle/>
                    <a:p>
                      <a:r>
                        <a:rPr lang="en-IN" dirty="0"/>
                        <a:t>Diksha </a:t>
                      </a:r>
                      <a:r>
                        <a:rPr lang="en-IN" dirty="0" err="1"/>
                        <a:t>Kamble</a:t>
                      </a:r>
                      <a:endParaRPr lang="en-IN" dirty="0"/>
                    </a:p>
                  </a:txBody>
                  <a:tcPr/>
                </a:tc>
                <a:tc>
                  <a:txBody>
                    <a:bodyPr/>
                    <a:lstStyle/>
                    <a:p>
                      <a:r>
                        <a:rPr lang="en-IN" dirty="0"/>
                        <a:t>BT21ECE124</a:t>
                      </a:r>
                    </a:p>
                  </a:txBody>
                  <a:tcPr/>
                </a:tc>
                <a:extLst>
                  <a:ext uri="{0D108BD9-81ED-4DB2-BD59-A6C34878D82A}">
                    <a16:rowId xmlns:a16="http://schemas.microsoft.com/office/drawing/2014/main" val="3683530119"/>
                  </a:ext>
                </a:extLst>
              </a:tr>
            </a:tbl>
          </a:graphicData>
        </a:graphic>
      </p:graphicFrame>
    </p:spTree>
    <p:extLst>
      <p:ext uri="{BB962C8B-B14F-4D97-AF65-F5344CB8AC3E}">
        <p14:creationId xmlns:p14="http://schemas.microsoft.com/office/powerpoint/2010/main" val="50199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174074-DF52-5D7F-16A3-70C5DCB0A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700000" cy="8470900"/>
          </a:xfrm>
          <a:prstGeom prst="rect">
            <a:avLst/>
          </a:prstGeom>
        </p:spPr>
      </p:pic>
    </p:spTree>
    <p:extLst>
      <p:ext uri="{BB962C8B-B14F-4D97-AF65-F5344CB8AC3E}">
        <p14:creationId xmlns:p14="http://schemas.microsoft.com/office/powerpoint/2010/main" val="270853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b="1" dirty="0"/>
              <a:t>DRAFT</a:t>
            </a:r>
          </a:p>
        </p:txBody>
      </p:sp>
      <p:sp>
        <p:nvSpPr>
          <p:cNvPr id="3" name="TextBox 2">
            <a:extLst>
              <a:ext uri="{FF2B5EF4-FFF2-40B4-BE49-F238E27FC236}">
                <a16:creationId xmlns:a16="http://schemas.microsoft.com/office/drawing/2014/main" id="{51806460-5AD5-9E04-533E-C2E1AEB97DCD}"/>
              </a:ext>
            </a:extLst>
          </p:cNvPr>
          <p:cNvSpPr txBox="1"/>
          <p:nvPr/>
        </p:nvSpPr>
        <p:spPr>
          <a:xfrm>
            <a:off x="838199" y="1496786"/>
            <a:ext cx="10390416" cy="4093428"/>
          </a:xfrm>
          <a:prstGeom prst="rect">
            <a:avLst/>
          </a:prstGeom>
          <a:noFill/>
        </p:spPr>
        <p:txBody>
          <a:bodyPr wrap="square" rtlCol="0">
            <a:spAutoFit/>
          </a:bodyPr>
          <a:lstStyle/>
          <a:p>
            <a:pPr marL="342900" indent="-342900">
              <a:buFont typeface="Wingdings" panose="05000000000000000000" pitchFamily="2" charset="2"/>
              <a:buChar char="Ø"/>
            </a:pPr>
            <a:r>
              <a:rPr lang="en-IN" sz="3200" dirty="0">
                <a:hlinkClick r:id="rId2" action="ppaction://hlinksldjump"/>
              </a:rPr>
              <a:t>INTRODUCTION</a:t>
            </a:r>
            <a:endParaRPr lang="en-IN" sz="3200" dirty="0"/>
          </a:p>
          <a:p>
            <a:pPr marL="342900" indent="-342900">
              <a:buFont typeface="Wingdings" panose="05000000000000000000" pitchFamily="2" charset="2"/>
              <a:buChar char="Ø"/>
            </a:pPr>
            <a:r>
              <a:rPr lang="en-IN" sz="3200" dirty="0">
                <a:hlinkClick r:id="rId3" action="ppaction://hlinksldjump"/>
              </a:rPr>
              <a:t>COMPONENTS REQUIRED</a:t>
            </a:r>
            <a:endParaRPr lang="en-IN" sz="3200" dirty="0"/>
          </a:p>
          <a:p>
            <a:pPr marL="342900" indent="-342900">
              <a:buFont typeface="Wingdings" panose="05000000000000000000" pitchFamily="2" charset="2"/>
              <a:buChar char="Ø"/>
            </a:pPr>
            <a:r>
              <a:rPr lang="en-IN" sz="3200" dirty="0">
                <a:hlinkClick r:id="rId4" action="ppaction://hlinksldjump"/>
              </a:rPr>
              <a:t>CIRCUIT DIAGRAM</a:t>
            </a:r>
            <a:endParaRPr lang="en-IN" sz="3200" dirty="0"/>
          </a:p>
          <a:p>
            <a:pPr marL="342900" indent="-342900">
              <a:buFont typeface="Wingdings" panose="05000000000000000000" pitchFamily="2" charset="2"/>
              <a:buChar char="Ø"/>
            </a:pPr>
            <a:r>
              <a:rPr lang="en-IN" sz="3200" dirty="0">
                <a:hlinkClick r:id="rId5" action="ppaction://hlinksldjump"/>
              </a:rPr>
              <a:t>WORKING</a:t>
            </a:r>
            <a:endParaRPr lang="en-IN" sz="3200" dirty="0"/>
          </a:p>
          <a:p>
            <a:pPr marL="342900" indent="-342900">
              <a:buFont typeface="Wingdings" panose="05000000000000000000" pitchFamily="2" charset="2"/>
              <a:buChar char="Ø"/>
            </a:pPr>
            <a:r>
              <a:rPr lang="en-IN" sz="3200" dirty="0"/>
              <a:t>ADVANTAGE</a:t>
            </a:r>
          </a:p>
          <a:p>
            <a:pPr marL="342900" indent="-342900">
              <a:buFont typeface="Wingdings" panose="05000000000000000000" pitchFamily="2" charset="2"/>
              <a:buChar char="Ø"/>
            </a:pPr>
            <a:r>
              <a:rPr lang="en-IN" sz="3200" dirty="0">
                <a:hlinkClick r:id="rId6" action="ppaction://hlinksldjump"/>
              </a:rPr>
              <a:t>APPLICATIONS</a:t>
            </a:r>
            <a:endParaRPr lang="en-IN" sz="3200" dirty="0"/>
          </a:p>
          <a:p>
            <a:pPr marL="342900" indent="-342900">
              <a:buFont typeface="Wingdings" panose="05000000000000000000" pitchFamily="2" charset="2"/>
              <a:buChar char="Ø"/>
            </a:pPr>
            <a:r>
              <a:rPr lang="en-IN" sz="3200" dirty="0">
                <a:hlinkClick r:id="rId7" action="ppaction://hlinksldjump"/>
              </a:rPr>
              <a:t>REFERENCE</a:t>
            </a:r>
            <a:endParaRPr lang="en-IN" sz="3200" dirty="0"/>
          </a:p>
          <a:p>
            <a:pPr marL="342900" indent="-342900">
              <a:buAutoNum type="arabicParenR"/>
            </a:pPr>
            <a:endParaRPr lang="en-IN" dirty="0"/>
          </a:p>
          <a:p>
            <a:pPr marL="342900" indent="-342900">
              <a:buAutoNum type="arabicParenR"/>
            </a:pPr>
            <a:endParaRPr lang="en-IN" dirty="0"/>
          </a:p>
        </p:txBody>
      </p:sp>
    </p:spTree>
    <p:extLst>
      <p:ext uri="{BB962C8B-B14F-4D97-AF65-F5344CB8AC3E}">
        <p14:creationId xmlns:p14="http://schemas.microsoft.com/office/powerpoint/2010/main" val="152700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288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EC09-A52E-FA1B-3A46-EB20D1FA980D}"/>
              </a:ext>
            </a:extLst>
          </p:cNvPr>
          <p:cNvSpPr>
            <a:spLocks noGrp="1"/>
          </p:cNvSpPr>
          <p:nvPr>
            <p:ph type="title"/>
          </p:nvPr>
        </p:nvSpPr>
        <p:spPr/>
        <p:txBody>
          <a:bodyPr>
            <a:normAutofit/>
          </a:bodyPr>
          <a:lstStyle/>
          <a:p>
            <a:pPr algn="ctr"/>
            <a:r>
              <a:rPr lang="en-IN" sz="4000" b="1" dirty="0"/>
              <a:t>INTRODUCTION</a:t>
            </a:r>
          </a:p>
        </p:txBody>
      </p:sp>
      <p:sp>
        <p:nvSpPr>
          <p:cNvPr id="3" name="TextBox 2">
            <a:extLst>
              <a:ext uri="{FF2B5EF4-FFF2-40B4-BE49-F238E27FC236}">
                <a16:creationId xmlns:a16="http://schemas.microsoft.com/office/drawing/2014/main" id="{1D36B166-A668-FC32-3CE4-EF7BE82148B1}"/>
              </a:ext>
            </a:extLst>
          </p:cNvPr>
          <p:cNvSpPr txBox="1"/>
          <p:nvPr/>
        </p:nvSpPr>
        <p:spPr>
          <a:xfrm>
            <a:off x="1143000" y="1524000"/>
            <a:ext cx="10085614" cy="5806091"/>
          </a:xfrm>
          <a:prstGeom prst="rect">
            <a:avLst/>
          </a:prstGeom>
          <a:noFill/>
        </p:spPr>
        <p:txBody>
          <a:bodyPr wrap="square" rtlCol="0">
            <a:spAutoFit/>
          </a:bodyPr>
          <a:lstStyle/>
          <a:p>
            <a:pPr marL="285750" indent="-285750">
              <a:buFont typeface="Wingdings" panose="05000000000000000000" pitchFamily="2" charset="2"/>
              <a:buChar char="q"/>
            </a:pPr>
            <a:r>
              <a:rPr lang="en-US" sz="2800" dirty="0"/>
              <a:t>This mini project Fastest Fingers First can be used in quiz competitions and other group activities. Quiz-type game shows are increasingly becoming popular on television these days.</a:t>
            </a:r>
          </a:p>
          <a:p>
            <a:pPr marL="285750" indent="-285750">
              <a:buFont typeface="Wingdings" panose="05000000000000000000" pitchFamily="2" charset="2"/>
              <a:buChar char="q"/>
            </a:pPr>
            <a:r>
              <a:rPr lang="en-US" sz="2800" dirty="0"/>
              <a:t>In such games, fastest finger first indicators (FFFIs) are used to test the player’s reaction time. The player’s designated number is displayed when the player presses his entry button. We can also include buzzer to get the audio.</a:t>
            </a:r>
          </a:p>
          <a:p>
            <a:pPr marL="285750" indent="-285750">
              <a:buFont typeface="Wingdings" panose="05000000000000000000" pitchFamily="2" charset="2"/>
              <a:buChar char="q"/>
            </a:pPr>
            <a:r>
              <a:rPr lang="en-US" sz="2800" dirty="0"/>
              <a:t>The circuit presented here determines as to which of the three contestants first pressed the button and locks out the remaining two entries.</a:t>
            </a:r>
            <a:endParaRPr lang="en-US" dirty="0">
              <a:solidFill>
                <a:srgbClr val="000000"/>
              </a:solidFill>
              <a:latin typeface="Times New Roman" panose="02020603050405020304" pitchFamily="18" charset="0"/>
              <a:ea typeface="Times New Roman" panose="02020603050405020304" pitchFamily="18" charset="0"/>
            </a:endParaRPr>
          </a:p>
          <a:p>
            <a:endParaRPr lang="en-IN" sz="18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60961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77A41-F05B-6A86-C688-C78CC9A8BD01}"/>
              </a:ext>
            </a:extLst>
          </p:cNvPr>
          <p:cNvSpPr>
            <a:spLocks noGrp="1"/>
          </p:cNvSpPr>
          <p:nvPr>
            <p:ph type="title"/>
          </p:nvPr>
        </p:nvSpPr>
        <p:spPr/>
        <p:txBody>
          <a:bodyPr/>
          <a:lstStyle/>
          <a:p>
            <a:r>
              <a:rPr lang="en-IN" dirty="0"/>
              <a:t>Components required</a:t>
            </a:r>
          </a:p>
        </p:txBody>
      </p:sp>
    </p:spTree>
    <p:extLst>
      <p:ext uri="{BB962C8B-B14F-4D97-AF65-F5344CB8AC3E}">
        <p14:creationId xmlns:p14="http://schemas.microsoft.com/office/powerpoint/2010/main" val="284235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BE5B0-6A96-30BC-A09C-5BF4E2BD101A}"/>
              </a:ext>
            </a:extLst>
          </p:cNvPr>
          <p:cNvSpPr>
            <a:spLocks noGrp="1"/>
          </p:cNvSpPr>
          <p:nvPr>
            <p:ph type="title"/>
          </p:nvPr>
        </p:nvSpPr>
        <p:spPr/>
        <p:txBody>
          <a:bodyPr>
            <a:normAutofit/>
          </a:bodyPr>
          <a:lstStyle/>
          <a:p>
            <a:pPr algn="ctr"/>
            <a:r>
              <a:rPr lang="en-IN" sz="4400" b="1" dirty="0"/>
              <a:t>COMPONENTS REQUIRED</a:t>
            </a:r>
          </a:p>
        </p:txBody>
      </p:sp>
      <p:sp>
        <p:nvSpPr>
          <p:cNvPr id="3" name="TextBox 2">
            <a:extLst>
              <a:ext uri="{FF2B5EF4-FFF2-40B4-BE49-F238E27FC236}">
                <a16:creationId xmlns:a16="http://schemas.microsoft.com/office/drawing/2014/main" id="{9C5191A7-1082-C3CC-5625-DD8583D982A7}"/>
              </a:ext>
            </a:extLst>
          </p:cNvPr>
          <p:cNvSpPr txBox="1"/>
          <p:nvPr/>
        </p:nvSpPr>
        <p:spPr>
          <a:xfrm>
            <a:off x="974272" y="1529443"/>
            <a:ext cx="10018782" cy="4524315"/>
          </a:xfrm>
          <a:prstGeom prst="rect">
            <a:avLst/>
          </a:prstGeom>
          <a:noFill/>
        </p:spPr>
        <p:txBody>
          <a:bodyPr wrap="square" rtlCol="0">
            <a:spAutoFit/>
          </a:bodyPr>
          <a:lstStyle/>
          <a:p>
            <a:pPr marL="285750" indent="-285750">
              <a:buClr>
                <a:srgbClr val="92D050"/>
              </a:buClr>
              <a:buFont typeface="Wingdings" panose="05000000000000000000" pitchFamily="2" charset="2"/>
              <a:buChar char="Ø"/>
            </a:pPr>
            <a:r>
              <a:rPr lang="en-IN" sz="3600" dirty="0"/>
              <a:t>555 Timer IC</a:t>
            </a:r>
          </a:p>
          <a:p>
            <a:pPr marL="285750" indent="-285750">
              <a:buClr>
                <a:srgbClr val="92D050"/>
              </a:buClr>
              <a:buFont typeface="Wingdings" panose="05000000000000000000" pitchFamily="2" charset="2"/>
              <a:buChar char="Ø"/>
            </a:pPr>
            <a:r>
              <a:rPr lang="en-IN" sz="3600" dirty="0"/>
              <a:t>Resistors</a:t>
            </a:r>
          </a:p>
          <a:p>
            <a:pPr marL="285750" indent="-285750">
              <a:buClr>
                <a:srgbClr val="92D050"/>
              </a:buClr>
              <a:buFont typeface="Wingdings" panose="05000000000000000000" pitchFamily="2" charset="2"/>
              <a:buChar char="Ø"/>
            </a:pPr>
            <a:r>
              <a:rPr lang="en-IN" sz="3600" dirty="0"/>
              <a:t>Diodes</a:t>
            </a:r>
          </a:p>
          <a:p>
            <a:pPr marL="285750" indent="-285750">
              <a:buClr>
                <a:srgbClr val="92D050"/>
              </a:buClr>
              <a:buFont typeface="Wingdings" panose="05000000000000000000" pitchFamily="2" charset="2"/>
              <a:buChar char="Ø"/>
            </a:pPr>
            <a:r>
              <a:rPr lang="en-IN" sz="3600" dirty="0"/>
              <a:t>Breadboard</a:t>
            </a:r>
          </a:p>
          <a:p>
            <a:pPr marL="285750" indent="-285750">
              <a:buClr>
                <a:srgbClr val="92D050"/>
              </a:buClr>
              <a:buFont typeface="Wingdings" panose="05000000000000000000" pitchFamily="2" charset="2"/>
              <a:buChar char="Ø"/>
            </a:pPr>
            <a:r>
              <a:rPr lang="en-IN" sz="3600" dirty="0"/>
              <a:t>Momentary Pushbuttons</a:t>
            </a:r>
          </a:p>
          <a:p>
            <a:pPr marL="285750" indent="-285750">
              <a:buClr>
                <a:srgbClr val="92D050"/>
              </a:buClr>
              <a:buFont typeface="Wingdings" panose="05000000000000000000" pitchFamily="2" charset="2"/>
              <a:buChar char="Ø"/>
            </a:pPr>
            <a:r>
              <a:rPr lang="en-IN" sz="3600" dirty="0"/>
              <a:t>Connecting Wires</a:t>
            </a:r>
          </a:p>
          <a:p>
            <a:pPr marL="285750" indent="-285750">
              <a:buClr>
                <a:srgbClr val="92D050"/>
              </a:buClr>
              <a:buFont typeface="Wingdings" panose="05000000000000000000" pitchFamily="2" charset="2"/>
              <a:buChar char="Ø"/>
            </a:pPr>
            <a:r>
              <a:rPr lang="en-IN" sz="3600" dirty="0"/>
              <a:t>5V Battery</a:t>
            </a:r>
          </a:p>
          <a:p>
            <a:pPr marL="285750" indent="-285750">
              <a:buClr>
                <a:srgbClr val="92D050"/>
              </a:buClr>
              <a:buFont typeface="Wingdings" panose="05000000000000000000" pitchFamily="2" charset="2"/>
              <a:buChar char="Ø"/>
            </a:pPr>
            <a:r>
              <a:rPr lang="en-IN" sz="3600" dirty="0"/>
              <a:t>LEDs</a:t>
            </a:r>
          </a:p>
        </p:txBody>
      </p:sp>
    </p:spTree>
    <p:extLst>
      <p:ext uri="{BB962C8B-B14F-4D97-AF65-F5344CB8AC3E}">
        <p14:creationId xmlns:p14="http://schemas.microsoft.com/office/powerpoint/2010/main" val="17863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60337-A47E-943C-F5C5-28A720C08CE7}"/>
              </a:ext>
            </a:extLst>
          </p:cNvPr>
          <p:cNvSpPr>
            <a:spLocks noGrp="1"/>
          </p:cNvSpPr>
          <p:nvPr>
            <p:ph type="title"/>
          </p:nvPr>
        </p:nvSpPr>
        <p:spPr/>
        <p:txBody>
          <a:bodyPr>
            <a:normAutofit/>
          </a:bodyPr>
          <a:lstStyle/>
          <a:p>
            <a:pPr algn="ctr"/>
            <a:r>
              <a:rPr lang="en-IN" sz="4400" dirty="0"/>
              <a:t>IC555 TIMER</a:t>
            </a:r>
          </a:p>
        </p:txBody>
      </p:sp>
      <p:sp>
        <p:nvSpPr>
          <p:cNvPr id="3" name="Text Placeholder 2">
            <a:extLst>
              <a:ext uri="{FF2B5EF4-FFF2-40B4-BE49-F238E27FC236}">
                <a16:creationId xmlns:a16="http://schemas.microsoft.com/office/drawing/2014/main" id="{A45D6CA1-E2A1-7257-A114-C7EA15C6CB8C}"/>
              </a:ext>
            </a:extLst>
          </p:cNvPr>
          <p:cNvSpPr>
            <a:spLocks noGrp="1"/>
          </p:cNvSpPr>
          <p:nvPr>
            <p:ph type="body" sz="half" idx="2"/>
          </p:nvPr>
        </p:nvSpPr>
        <p:spPr/>
        <p:txBody>
          <a:bodyPr/>
          <a:lstStyle/>
          <a:p>
            <a:pPr marL="285750" indent="-285750">
              <a:buFont typeface="Wingdings" panose="05000000000000000000" pitchFamily="2" charset="2"/>
              <a:buChar char="q"/>
            </a:pPr>
            <a:r>
              <a:rPr lang="en-US" b="0" i="0" dirty="0">
                <a:solidFill>
                  <a:srgbClr val="202122"/>
                </a:solidFill>
                <a:effectLst/>
                <a:latin typeface="Arial" panose="020B0604020202020204" pitchFamily="34" charset="0"/>
              </a:rPr>
              <a:t>The </a:t>
            </a:r>
            <a:r>
              <a:rPr lang="en-US" b="1" i="0" dirty="0">
                <a:solidFill>
                  <a:srgbClr val="202122"/>
                </a:solidFill>
                <a:effectLst/>
                <a:latin typeface="Arial" panose="020B0604020202020204" pitchFamily="34" charset="0"/>
              </a:rPr>
              <a:t>555 timer IC</a:t>
            </a:r>
            <a:r>
              <a:rPr lang="en-US" b="0" i="0" dirty="0">
                <a:solidFill>
                  <a:srgbClr val="202122"/>
                </a:solidFill>
                <a:effectLst/>
                <a:latin typeface="Arial" panose="020B0604020202020204" pitchFamily="34" charset="0"/>
              </a:rPr>
              <a:t> is an </a:t>
            </a:r>
            <a:r>
              <a:rPr lang="en-US" b="0" i="0" u="none" strike="noStrike" dirty="0">
                <a:solidFill>
                  <a:srgbClr val="0645AD"/>
                </a:solidFill>
                <a:effectLst/>
                <a:latin typeface="Arial" panose="020B0604020202020204" pitchFamily="34" charset="0"/>
                <a:hlinkClick r:id="rId2" tooltip="Integrated circuit"/>
              </a:rPr>
              <a:t>integrated circuit</a:t>
            </a:r>
            <a:r>
              <a:rPr lang="en-US" b="0" i="0" dirty="0">
                <a:solidFill>
                  <a:srgbClr val="202122"/>
                </a:solidFill>
                <a:effectLst/>
                <a:latin typeface="Arial" panose="020B0604020202020204" pitchFamily="34" charset="0"/>
              </a:rPr>
              <a:t> (chip) used in a variety of </a:t>
            </a:r>
            <a:r>
              <a:rPr lang="en-US" b="0" i="0" u="none" strike="noStrike" dirty="0">
                <a:solidFill>
                  <a:srgbClr val="0645AD"/>
                </a:solidFill>
                <a:effectLst/>
                <a:latin typeface="Arial" panose="020B0604020202020204" pitchFamily="34" charset="0"/>
                <a:hlinkClick r:id="rId3" tooltip="Timer"/>
              </a:rPr>
              <a:t>timer</a:t>
            </a:r>
            <a:r>
              <a:rPr lang="en-US" b="0" i="0" dirty="0">
                <a:solidFill>
                  <a:srgbClr val="202122"/>
                </a:solidFill>
                <a:effectLst/>
                <a:latin typeface="Arial" panose="020B0604020202020204" pitchFamily="34" charset="0"/>
              </a:rPr>
              <a:t>, delay, pulse generation, and </a:t>
            </a:r>
            <a:r>
              <a:rPr lang="en-US" b="0" i="0" u="none" strike="noStrike" dirty="0">
                <a:solidFill>
                  <a:srgbClr val="0645AD"/>
                </a:solidFill>
                <a:effectLst/>
                <a:latin typeface="Arial" panose="020B0604020202020204" pitchFamily="34" charset="0"/>
                <a:hlinkClick r:id="rId4" tooltip="Electronic oscillator"/>
              </a:rPr>
              <a:t>oscillator</a:t>
            </a:r>
            <a:r>
              <a:rPr lang="en-US" b="0" i="0" dirty="0">
                <a:solidFill>
                  <a:srgbClr val="202122"/>
                </a:solidFill>
                <a:effectLst/>
                <a:latin typeface="Arial" panose="020B0604020202020204" pitchFamily="34" charset="0"/>
              </a:rPr>
              <a:t> applications. Derivatives provide two (</a:t>
            </a:r>
            <a:r>
              <a:rPr lang="en-US" b="0" i="0" u="sng" dirty="0">
                <a:solidFill>
                  <a:srgbClr val="0645AD"/>
                </a:solidFill>
                <a:effectLst/>
                <a:latin typeface="Arial" panose="020B0604020202020204" pitchFamily="34" charset="0"/>
                <a:hlinkClick r:id="rId5"/>
              </a:rPr>
              <a:t>556</a:t>
            </a:r>
            <a:r>
              <a:rPr lang="en-US" b="0" i="0" dirty="0">
                <a:solidFill>
                  <a:srgbClr val="202122"/>
                </a:solidFill>
                <a:effectLst/>
                <a:latin typeface="Arial" panose="020B0604020202020204" pitchFamily="34" charset="0"/>
              </a:rPr>
              <a:t>) or four (</a:t>
            </a:r>
            <a:r>
              <a:rPr lang="en-US" b="0" i="0" u="none" strike="noStrike" dirty="0">
                <a:solidFill>
                  <a:srgbClr val="0645AD"/>
                </a:solidFill>
                <a:effectLst/>
                <a:latin typeface="Arial" panose="020B0604020202020204" pitchFamily="34" charset="0"/>
                <a:hlinkClick r:id="rId6"/>
              </a:rPr>
              <a:t>558</a:t>
            </a:r>
            <a:r>
              <a:rPr lang="en-US" b="0" i="0" dirty="0">
                <a:solidFill>
                  <a:srgbClr val="202122"/>
                </a:solidFill>
                <a:effectLst/>
                <a:latin typeface="Arial" panose="020B0604020202020204" pitchFamily="34" charset="0"/>
              </a:rPr>
              <a:t>) timing circuits in one package.</a:t>
            </a:r>
            <a:r>
              <a:rPr lang="en-US" b="0" i="0" u="none" strike="noStrike" baseline="30000" dirty="0">
                <a:solidFill>
                  <a:srgbClr val="0645AD"/>
                </a:solidFill>
                <a:effectLst/>
                <a:latin typeface="Arial" panose="020B0604020202020204" pitchFamily="34" charset="0"/>
              </a:rPr>
              <a:t> </a:t>
            </a:r>
          </a:p>
          <a:p>
            <a:pPr marL="285750" indent="-285750">
              <a:buFont typeface="Wingdings" panose="05000000000000000000" pitchFamily="2" charset="2"/>
              <a:buChar char="q"/>
            </a:pPr>
            <a:r>
              <a:rPr lang="en-US" b="0" i="0" dirty="0">
                <a:solidFill>
                  <a:srgbClr val="202122"/>
                </a:solidFill>
                <a:effectLst/>
                <a:latin typeface="Arial" panose="020B0604020202020204" pitchFamily="34" charset="0"/>
              </a:rPr>
              <a:t>The design was first marketed in 1972. Since then, numerous companies have made the original </a:t>
            </a:r>
            <a:r>
              <a:rPr lang="en-US" b="0" i="0" u="none" strike="noStrike" dirty="0">
                <a:solidFill>
                  <a:srgbClr val="0645AD"/>
                </a:solidFill>
                <a:effectLst/>
                <a:latin typeface="Arial" panose="020B0604020202020204" pitchFamily="34" charset="0"/>
                <a:hlinkClick r:id="rId7" tooltip="Bipolar junction transistor"/>
              </a:rPr>
              <a:t>bipolar</a:t>
            </a:r>
            <a:r>
              <a:rPr lang="en-US" b="0" i="0" dirty="0">
                <a:solidFill>
                  <a:srgbClr val="202122"/>
                </a:solidFill>
                <a:effectLst/>
                <a:latin typeface="Arial" panose="020B0604020202020204" pitchFamily="34" charset="0"/>
              </a:rPr>
              <a:t> timers, as well as similar low-power </a:t>
            </a:r>
            <a:r>
              <a:rPr lang="en-US" b="0" i="0" u="none" strike="noStrike" dirty="0">
                <a:solidFill>
                  <a:srgbClr val="0645AD"/>
                </a:solidFill>
                <a:effectLst/>
                <a:latin typeface="Arial" panose="020B0604020202020204" pitchFamily="34" charset="0"/>
                <a:hlinkClick r:id="rId8" tooltip="CMOS"/>
              </a:rPr>
              <a:t>CMOS</a:t>
            </a:r>
            <a:r>
              <a:rPr lang="en-US" b="0" i="0" dirty="0">
                <a:solidFill>
                  <a:srgbClr val="202122"/>
                </a:solidFill>
                <a:effectLst/>
                <a:latin typeface="Arial" panose="020B0604020202020204" pitchFamily="34" charset="0"/>
              </a:rPr>
              <a:t> timers. </a:t>
            </a:r>
          </a:p>
          <a:p>
            <a:pPr marL="285750" indent="-285750">
              <a:buFont typeface="Wingdings" panose="05000000000000000000" pitchFamily="2" charset="2"/>
              <a:buChar char="q"/>
            </a:pPr>
            <a:r>
              <a:rPr lang="en-US" b="0" i="0" dirty="0">
                <a:solidFill>
                  <a:srgbClr val="202122"/>
                </a:solidFill>
                <a:effectLst/>
                <a:latin typeface="Arial" panose="020B0604020202020204" pitchFamily="34" charset="0"/>
              </a:rPr>
              <a:t>In 2017, it was said that over a billion 555 timers are produced annually by some estimates, and that the design was "probably the most popular integrated circuit ever made"</a:t>
            </a:r>
            <a:endParaRPr lang="en-IN" dirty="0"/>
          </a:p>
        </p:txBody>
      </p:sp>
      <p:pic>
        <p:nvPicPr>
          <p:cNvPr id="6" name="Content Placeholder 5">
            <a:extLst>
              <a:ext uri="{FF2B5EF4-FFF2-40B4-BE49-F238E27FC236}">
                <a16:creationId xmlns:a16="http://schemas.microsoft.com/office/drawing/2014/main" id="{61E40483-AC46-44B5-370E-104AA43B14D8}"/>
              </a:ext>
            </a:extLst>
          </p:cNvPr>
          <p:cNvPicPr>
            <a:picLocks noGrp="1" noChangeAspect="1"/>
          </p:cNvPicPr>
          <p:nvPr>
            <p:ph idx="1"/>
          </p:nvPr>
        </p:nvPicPr>
        <p:blipFill>
          <a:blip r:embed="rId9">
            <a:extLst>
              <a:ext uri="{28A0092B-C50C-407E-A947-70E740481C1C}">
                <a14:useLocalDpi xmlns:a14="http://schemas.microsoft.com/office/drawing/2010/main" val="0"/>
              </a:ext>
            </a:extLst>
          </a:blip>
          <a:stretch>
            <a:fillRect/>
          </a:stretch>
        </p:blipFill>
        <p:spPr>
          <a:xfrm>
            <a:off x="5837919" y="2144486"/>
            <a:ext cx="5445125" cy="3322141"/>
          </a:xfrm>
        </p:spPr>
      </p:pic>
    </p:spTree>
    <p:extLst>
      <p:ext uri="{BB962C8B-B14F-4D97-AF65-F5344CB8AC3E}">
        <p14:creationId xmlns:p14="http://schemas.microsoft.com/office/powerpoint/2010/main" val="425575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DDBB83-77C1-4099-A0AA-289882E745E2}">
  <ds:schemaRef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825</TotalTime>
  <Words>1395</Words>
  <Application>Microsoft Office PowerPoint</Application>
  <PresentationFormat>Widescreen</PresentationFormat>
  <Paragraphs>102</Paragraphs>
  <Slides>30</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Euphemia</vt:lpstr>
      <vt:lpstr>Plantagenet Cherokee</vt:lpstr>
      <vt:lpstr>Roboto</vt:lpstr>
      <vt:lpstr>Times New Roman</vt:lpstr>
      <vt:lpstr>Wingdings</vt:lpstr>
      <vt:lpstr>Academic Literature 16x9</vt:lpstr>
      <vt:lpstr>IIIT NAGPUR</vt:lpstr>
      <vt:lpstr>Fastest Fingers First using 555ic timer</vt:lpstr>
      <vt:lpstr>GROUP MEMBERS</vt:lpstr>
      <vt:lpstr>DRAFT</vt:lpstr>
      <vt:lpstr>INTRODUCTION</vt:lpstr>
      <vt:lpstr>INTRODUCTION</vt:lpstr>
      <vt:lpstr>Components required</vt:lpstr>
      <vt:lpstr>COMPONENTS REQUIRED</vt:lpstr>
      <vt:lpstr>IC555 TIMER</vt:lpstr>
      <vt:lpstr>IC CIRCUIT DIAGRAM</vt:lpstr>
      <vt:lpstr>PINS DESCRIPTION</vt:lpstr>
      <vt:lpstr>RESISTOR</vt:lpstr>
      <vt:lpstr>DIODE</vt:lpstr>
      <vt:lpstr>BATTERIES</vt:lpstr>
      <vt:lpstr>Circuit diagram</vt:lpstr>
      <vt:lpstr>               CIRCUIT DIAGRAM</vt:lpstr>
      <vt:lpstr>CIRCUIT DIAGRAM</vt:lpstr>
      <vt:lpstr>                            SCHEMATIC VIEW</vt:lpstr>
      <vt:lpstr>Video</vt:lpstr>
      <vt:lpstr>working</vt:lpstr>
      <vt:lpstr>                                     WORKING</vt:lpstr>
      <vt:lpstr>                 Working Principle</vt:lpstr>
      <vt:lpstr>PowerPoint Presentation</vt:lpstr>
      <vt:lpstr>Advantage</vt:lpstr>
      <vt:lpstr>ADVANTAGES</vt:lpstr>
      <vt:lpstr>Applications</vt:lpstr>
      <vt:lpstr>APPLICATIONS</vt:lpstr>
      <vt:lpstr>resources</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With Picture Layout</dc:title>
  <dc:creator>Chaitra Guruvelli</dc:creator>
  <cp:lastModifiedBy>Vanashree Parate</cp:lastModifiedBy>
  <cp:revision>36</cp:revision>
  <dcterms:created xsi:type="dcterms:W3CDTF">2022-10-25T05:34:37Z</dcterms:created>
  <dcterms:modified xsi:type="dcterms:W3CDTF">2022-11-09T14:26:39Z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